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412" r:id="rId3"/>
    <p:sldId id="306" r:id="rId4"/>
    <p:sldId id="308" r:id="rId5"/>
    <p:sldId id="310" r:id="rId6"/>
    <p:sldId id="413" r:id="rId7"/>
    <p:sldId id="415" r:id="rId8"/>
    <p:sldId id="416" r:id="rId9"/>
    <p:sldId id="417" r:id="rId10"/>
    <p:sldId id="312" r:id="rId11"/>
    <p:sldId id="314" r:id="rId12"/>
    <p:sldId id="313" r:id="rId13"/>
    <p:sldId id="418" r:id="rId14"/>
    <p:sldId id="419" r:id="rId15"/>
    <p:sldId id="420" r:id="rId16"/>
    <p:sldId id="425" r:id="rId17"/>
    <p:sldId id="426" r:id="rId18"/>
    <p:sldId id="452" r:id="rId19"/>
    <p:sldId id="438" r:id="rId20"/>
    <p:sldId id="449" r:id="rId21"/>
    <p:sldId id="450" r:id="rId22"/>
    <p:sldId id="439" r:id="rId23"/>
    <p:sldId id="440" r:id="rId24"/>
    <p:sldId id="441" r:id="rId25"/>
    <p:sldId id="442" r:id="rId26"/>
    <p:sldId id="443" r:id="rId27"/>
    <p:sldId id="445" r:id="rId28"/>
    <p:sldId id="451" r:id="rId29"/>
    <p:sldId id="446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F7F8"/>
    <a:srgbClr val="D9EDEF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EE782-D17E-4ACC-BE34-82B050EDAF4A}" type="datetimeFigureOut">
              <a:rPr lang="en-US" smtClean="0"/>
              <a:pPr/>
              <a:t>5/11/2020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C5D6F-39C1-485F-BB97-3D16B40C3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C5D6F-39C1-485F-BB97-3D16B40C372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B89133-B2B1-4535-BA9C-C62E4D241C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F14F5-D4C0-4061-87A9-F526BAC6A3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771D39-79D4-4CB8-8EEC-F0A055C1E1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79D31-8AE0-42DC-85F5-649C242623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41502-F6A8-4FBE-9023-4CF997FE89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A6B07-9B2A-4A3F-82BE-4680B3F9AA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970E9-BBB2-49B6-AAE0-37F5A72931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4CB8B-A61F-4EC9-85AB-7D74203491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26DA9-57D5-47C0-A197-79F3E50C25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0F7335-AC8B-43F4-B685-4B74C3E3FD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F4E4A-1106-4B11-9B1A-44EF993886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0D3198-58C2-4DC0-9277-B46628D911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93F7A-ECB2-4D3A-8D32-BD8A7E84A1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FDDD5-C312-4137-AAF8-9C9E2CD909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F7B57-79D9-4767-BB8F-8A795010BE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D075406-3CEA-4E1B-A00E-25C2917C40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7158" y="3786190"/>
            <a:ext cx="8572560" cy="1470025"/>
          </a:xfrm>
        </p:spPr>
        <p:txBody>
          <a:bodyPr/>
          <a:lstStyle/>
          <a:p>
            <a:pPr eaLnBrk="1" hangingPunct="1"/>
            <a:r>
              <a:rPr lang="sr-Cyrl-CS" sz="3200" b="1" dirty="0" smtClean="0">
                <a:latin typeface="Candara" pitchFamily="34" charset="0"/>
              </a:rPr>
              <a:t>Методологија </a:t>
            </a:r>
            <a:r>
              <a:rPr lang="en-US" sz="3200" b="1" dirty="0" smtClean="0">
                <a:latin typeface="Candara" pitchFamily="34" charset="0"/>
              </a:rPr>
              <a:t>и </a:t>
            </a:r>
            <a:r>
              <a:rPr lang="en-US" sz="3200" b="1" dirty="0" err="1" smtClean="0">
                <a:latin typeface="Candara" pitchFamily="34" charset="0"/>
              </a:rPr>
              <a:t>дизајн</a:t>
            </a:r>
            <a:r>
              <a:rPr lang="en-US" sz="3200" b="1" dirty="0" smtClean="0">
                <a:latin typeface="Candara" pitchFamily="34" charset="0"/>
              </a:rPr>
              <a:t> </a:t>
            </a:r>
            <a:r>
              <a:rPr lang="sr-Cyrl-RS" sz="3200" b="1" dirty="0" smtClean="0">
                <a:latin typeface="Candara" pitchFamily="34" charset="0"/>
              </a:rPr>
              <a:t>клиничких </a:t>
            </a:r>
            <a:r>
              <a:rPr lang="fr-FR" sz="3200" b="1" dirty="0" err="1" smtClean="0">
                <a:latin typeface="Candara" pitchFamily="34" charset="0"/>
              </a:rPr>
              <a:t>истраживања</a:t>
            </a:r>
            <a:r>
              <a:rPr lang="sr-Cyrl-RS" sz="3400" b="1" dirty="0" smtClean="0">
                <a:latin typeface="Candara" pitchFamily="34" charset="0"/>
              </a:rPr>
              <a:t/>
            </a:r>
            <a:br>
              <a:rPr lang="sr-Cyrl-RS" sz="3400" b="1" dirty="0" smtClean="0">
                <a:latin typeface="Candara" pitchFamily="34" charset="0"/>
              </a:rPr>
            </a:br>
            <a:r>
              <a:rPr lang="sr-Latn-RS" sz="2400" b="1" dirty="0" smtClean="0">
                <a:latin typeface="Candara" pitchFamily="34" charset="0"/>
              </a:rPr>
              <a:t>- </a:t>
            </a:r>
            <a:r>
              <a:rPr lang="sr-Cyrl-RS" sz="2400" b="1" dirty="0" smtClean="0">
                <a:latin typeface="Candara" pitchFamily="34" charset="0"/>
              </a:rPr>
              <a:t>Поједини аспекти</a:t>
            </a:r>
            <a:r>
              <a:rPr lang="sr-Latn-RS" sz="2400" b="1" dirty="0" smtClean="0">
                <a:latin typeface="Candara" pitchFamily="34" charset="0"/>
              </a:rPr>
              <a:t> -</a:t>
            </a:r>
            <a:r>
              <a:rPr lang="sr-Latn-RS" sz="3400" b="1" dirty="0" smtClean="0">
                <a:latin typeface="Candara" pitchFamily="34" charset="0"/>
              </a:rPr>
              <a:t/>
            </a:r>
            <a:br>
              <a:rPr lang="sr-Latn-RS" sz="3400" b="1" dirty="0" smtClean="0">
                <a:latin typeface="Candara" pitchFamily="34" charset="0"/>
              </a:rPr>
            </a:br>
            <a:r>
              <a:rPr lang="sr-Cyrl-RS" sz="3000" b="1" dirty="0" smtClean="0">
                <a:latin typeface="Candara" pitchFamily="34" charset="0"/>
              </a:rPr>
              <a:t/>
            </a:r>
            <a:br>
              <a:rPr lang="sr-Cyrl-RS" sz="3000" b="1" dirty="0" smtClean="0">
                <a:latin typeface="Candara" pitchFamily="34" charset="0"/>
              </a:rPr>
            </a:br>
            <a:r>
              <a:rPr lang="sr-Cyrl-RS" sz="3400" b="1" dirty="0" smtClean="0">
                <a:latin typeface="Candara" pitchFamily="34" charset="0"/>
              </a:rPr>
              <a:t/>
            </a:r>
            <a:br>
              <a:rPr lang="sr-Cyrl-RS" sz="3400" b="1" dirty="0" smtClean="0">
                <a:latin typeface="Candara" pitchFamily="34" charset="0"/>
              </a:rPr>
            </a:br>
            <a:r>
              <a:rPr lang="sr-Cyrl-RS" sz="2600" b="1" dirty="0" smtClean="0">
                <a:solidFill>
                  <a:srgbClr val="C00000"/>
                </a:solidFill>
                <a:latin typeface="Candara" pitchFamily="34" charset="0"/>
              </a:rPr>
              <a:t>Проф. др Марко Фолић</a:t>
            </a:r>
            <a:endParaRPr lang="en-US" sz="2600" b="1" dirty="0" smtClean="0">
              <a:solidFill>
                <a:srgbClr val="C00000"/>
              </a:solidFill>
              <a:latin typeface="Candara" pitchFamily="34" charset="0"/>
            </a:endParaRPr>
          </a:p>
        </p:txBody>
      </p:sp>
      <p:pic>
        <p:nvPicPr>
          <p:cNvPr id="2051" name="Picture 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0563" y="71438"/>
            <a:ext cx="50403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0" y="1220788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sr-Cyrl-CS" sz="2400" b="1" dirty="0">
                <a:latin typeface="Candara" pitchFamily="34" charset="0"/>
              </a:rPr>
              <a:t>Д</a:t>
            </a:r>
            <a:r>
              <a:rPr lang="sr-Latn-CS" sz="2400" b="1" dirty="0">
                <a:latin typeface="Candara" pitchFamily="34" charset="0"/>
              </a:rPr>
              <a:t>ОКТОРСКE AКАДЕМСКE СТУДИЈE </a:t>
            </a:r>
            <a:br>
              <a:rPr lang="sr-Latn-CS" sz="2400" b="1" dirty="0">
                <a:latin typeface="Candara" pitchFamily="34" charset="0"/>
              </a:rPr>
            </a:br>
            <a:r>
              <a:rPr lang="en-US" sz="2400" b="1" dirty="0" err="1">
                <a:latin typeface="Candara" pitchFamily="34" charset="0"/>
              </a:rPr>
              <a:t>Истраживања</a:t>
            </a:r>
            <a:r>
              <a:rPr lang="en-US" sz="2400" b="1" dirty="0">
                <a:latin typeface="Candara" pitchFamily="34" charset="0"/>
              </a:rPr>
              <a:t> у </a:t>
            </a:r>
            <a:r>
              <a:rPr lang="en-US" sz="2400" b="1" dirty="0" err="1">
                <a:latin typeface="Candara" pitchFamily="34" charset="0"/>
              </a:rPr>
              <a:t>фармацији</a:t>
            </a:r>
            <a:endParaRPr lang="en-US" sz="2400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200" b="1" dirty="0" smtClean="0">
                <a:latin typeface="Candara" pitchFamily="34" charset="0"/>
              </a:rPr>
              <a:t>Поједине врсте студија</a:t>
            </a:r>
            <a:endParaRPr lang="en-US" sz="3200" b="1" dirty="0" smtClean="0">
              <a:latin typeface="Candara" pitchFamily="34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474788"/>
            <a:ext cx="8229600" cy="4525962"/>
          </a:xfrm>
        </p:spPr>
        <p:txBody>
          <a:bodyPr/>
          <a:lstStyle/>
          <a:p>
            <a:pPr marL="354013" indent="-354013" eaLnBrk="1" hangingPunct="1">
              <a:spcBef>
                <a:spcPts val="500"/>
              </a:spcBef>
            </a:pPr>
            <a:r>
              <a:rPr lang="sr-Cyrl-CS" sz="2400" b="1" dirty="0" smtClean="0">
                <a:latin typeface="Candara" pitchFamily="34" charset="0"/>
              </a:rPr>
              <a:t>Експерименталне студије</a:t>
            </a:r>
          </a:p>
          <a:p>
            <a:pPr marL="722313" lvl="1" indent="-368300" eaLnBrk="1" hangingPunct="1">
              <a:spcBef>
                <a:spcPts val="500"/>
              </a:spcBef>
              <a:buFont typeface="Arial" pitchFamily="34" charset="0"/>
              <a:buChar char="•"/>
            </a:pPr>
            <a:r>
              <a:rPr lang="sr-Cyrl-CS" sz="2400" dirty="0" smtClean="0">
                <a:latin typeface="Candara" pitchFamily="34" charset="0"/>
              </a:rPr>
              <a:t>Рандомизирана, двоструко слепа клиничка студија – две групе се формирају случајним избором, а интервенција остаје скривена од испитивача и пацијената до краја студије (двоструко слепа студија)</a:t>
            </a:r>
            <a:endParaRPr lang="en-US" sz="2400" dirty="0" smtClean="0">
              <a:latin typeface="Candara" pitchFamily="34" charset="0"/>
            </a:endParaRPr>
          </a:p>
          <a:p>
            <a:pPr marL="354013" indent="-354013" eaLnBrk="1" hangingPunct="1">
              <a:spcBef>
                <a:spcPts val="500"/>
              </a:spcBef>
            </a:pPr>
            <a:r>
              <a:rPr lang="sr-Cyrl-CS" sz="2400" b="1" dirty="0" smtClean="0">
                <a:latin typeface="Candara" pitchFamily="34" charset="0"/>
              </a:rPr>
              <a:t>Опсервационе студије</a:t>
            </a:r>
          </a:p>
          <a:p>
            <a:pPr marL="722313" lvl="1" indent="-368300" eaLnBrk="1" hangingPunct="1">
              <a:spcBef>
                <a:spcPts val="500"/>
              </a:spcBef>
              <a:buFont typeface="Arial" pitchFamily="34" charset="0"/>
              <a:buChar char="•"/>
            </a:pPr>
            <a:r>
              <a:rPr lang="sr-Cyrl-CS" sz="2400" dirty="0" smtClean="0">
                <a:latin typeface="Candara" pitchFamily="34" charset="0"/>
                <a:cs typeface="Times New Roman" pitchFamily="18" charset="0"/>
              </a:rPr>
              <a:t>Кохортне – група се прати одређено време</a:t>
            </a:r>
          </a:p>
          <a:p>
            <a:pPr marL="722313" lvl="1" indent="-368300" eaLnBrk="1" hangingPunct="1">
              <a:spcBef>
                <a:spcPts val="500"/>
              </a:spcBef>
              <a:buFont typeface="Arial" pitchFamily="34" charset="0"/>
              <a:buChar char="•"/>
            </a:pPr>
            <a:r>
              <a:rPr lang="sr-Cyrl-CS" sz="2400" dirty="0" smtClean="0">
                <a:latin typeface="Candara" pitchFamily="34" charset="0"/>
                <a:cs typeface="Times New Roman" pitchFamily="18" charset="0"/>
              </a:rPr>
              <a:t>Студије пресека – група се испитује у једном тренутку</a:t>
            </a:r>
          </a:p>
          <a:p>
            <a:pPr marL="722313" lvl="1" indent="-368300" eaLnBrk="1" hangingPunct="1">
              <a:spcBef>
                <a:spcPts val="500"/>
              </a:spcBef>
              <a:buFont typeface="Arial" pitchFamily="34" charset="0"/>
              <a:buChar char="•"/>
            </a:pPr>
            <a:r>
              <a:rPr lang="sr-Cyrl-CS" sz="2400" dirty="0" smtClean="0">
                <a:latin typeface="Candara" pitchFamily="34" charset="0"/>
                <a:cs typeface="Times New Roman" pitchFamily="18" charset="0"/>
              </a:rPr>
              <a:t>Студије “случај-контрола” – две групе, разликују се по исходу</a:t>
            </a:r>
            <a:endParaRPr lang="sr-Latn-RS" sz="2400" dirty="0" smtClean="0">
              <a:latin typeface="Candara" pitchFamily="34" charset="0"/>
              <a:cs typeface="Times New Roman" pitchFamily="18" charset="0"/>
            </a:endParaRPr>
          </a:p>
          <a:p>
            <a:pPr marL="722313" lvl="1" indent="-368300" eaLnBrk="1" hangingPunct="1">
              <a:spcBef>
                <a:spcPts val="500"/>
              </a:spcBef>
              <a:buFont typeface="Arial" pitchFamily="34" charset="0"/>
              <a:buChar char="•"/>
            </a:pPr>
            <a:r>
              <a:rPr lang="sr-Cyrl-RS" sz="2400" dirty="0" smtClean="0">
                <a:latin typeface="Candara" pitchFamily="34" charset="0"/>
                <a:cs typeface="Times New Roman" pitchFamily="18" charset="0"/>
              </a:rPr>
              <a:t>С</a:t>
            </a:r>
            <a:r>
              <a:rPr lang="fr-FR" sz="2400" dirty="0" err="1" smtClean="0">
                <a:latin typeface="Candara" pitchFamily="34" charset="0"/>
                <a:cs typeface="Times New Roman" pitchFamily="18" charset="0"/>
              </a:rPr>
              <a:t>ерије</a:t>
            </a:r>
            <a:r>
              <a:rPr lang="fr-FR" sz="2400" dirty="0" smtClean="0">
                <a:latin typeface="Candara" pitchFamily="34" charset="0"/>
                <a:cs typeface="Times New Roman" pitchFamily="18" charset="0"/>
              </a:rPr>
              <a:t> </a:t>
            </a:r>
            <a:r>
              <a:rPr lang="fr-FR" sz="2400" dirty="0" err="1" smtClean="0">
                <a:latin typeface="Candara" pitchFamily="34" charset="0"/>
                <a:cs typeface="Times New Roman" pitchFamily="18" charset="0"/>
              </a:rPr>
              <a:t>случајева</a:t>
            </a:r>
            <a:r>
              <a:rPr lang="sr-Latn-RS" sz="2400" dirty="0" smtClean="0">
                <a:latin typeface="Candara" pitchFamily="34" charset="0"/>
                <a:cs typeface="Times New Roman" pitchFamily="18" charset="0"/>
              </a:rPr>
              <a:t> -</a:t>
            </a:r>
            <a:r>
              <a:rPr lang="sr-Cyrl-RS" sz="2400" dirty="0" smtClean="0">
                <a:latin typeface="Candara" pitchFamily="34" charset="0"/>
                <a:cs typeface="Times New Roman" pitchFamily="18" charset="0"/>
              </a:rPr>
              <a:t> у одређеном времену прати се група изложена истом фактору</a:t>
            </a:r>
            <a:endParaRPr lang="sr-Cyrl-CS" sz="2400" dirty="0" smtClean="0">
              <a:latin typeface="Candar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214422"/>
            <a:ext cx="8229600" cy="4525963"/>
          </a:xfrm>
        </p:spPr>
        <p:txBody>
          <a:bodyPr/>
          <a:lstStyle/>
          <a:p>
            <a:pPr marL="354013" indent="-354013" eaLnBrk="1" hangingPunct="1"/>
            <a:r>
              <a:rPr lang="sr-Cyrl-CS" sz="2600" b="1" dirty="0" smtClean="0">
                <a:latin typeface="Candara" pitchFamily="34" charset="0"/>
              </a:rPr>
              <a:t>Опсервационе студије:</a:t>
            </a:r>
          </a:p>
          <a:p>
            <a:pPr marL="722313" lvl="1" indent="-368300" eaLnBrk="1" hangingPunct="1">
              <a:buFont typeface="Arial" pitchFamily="34" charset="0"/>
              <a:buChar char="•"/>
            </a:pPr>
            <a:r>
              <a:rPr lang="sr-Cyrl-RS" sz="2600" dirty="0" smtClean="0">
                <a:latin typeface="Candara" pitchFamily="34" charset="0"/>
              </a:rPr>
              <a:t>Д</a:t>
            </a:r>
            <a:r>
              <a:rPr lang="sr-Cyrl-CS" sz="2600" dirty="0" smtClean="0">
                <a:latin typeface="Candara" pitchFamily="34" charset="0"/>
              </a:rPr>
              <a:t>ескриптивне (описне) - утврђују дистрибуцију одређених карактеристика популације</a:t>
            </a:r>
          </a:p>
          <a:p>
            <a:pPr marL="722313" lvl="1" indent="-368300" eaLnBrk="1" hangingPunct="1">
              <a:buFont typeface="Arial" pitchFamily="34" charset="0"/>
              <a:buChar char="•"/>
            </a:pPr>
            <a:r>
              <a:rPr lang="sr-Cyrl-CS" sz="2600" dirty="0" smtClean="0">
                <a:latin typeface="Candara" pitchFamily="34" charset="0"/>
              </a:rPr>
              <a:t>Аналитичке - испитују повезаност узрока и последице</a:t>
            </a:r>
            <a:endParaRPr lang="en-US" sz="2600" dirty="0" smtClean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29613" cy="1143000"/>
          </a:xfrm>
        </p:spPr>
        <p:txBody>
          <a:bodyPr/>
          <a:lstStyle/>
          <a:p>
            <a:pPr eaLnBrk="1" hangingPunct="1"/>
            <a:r>
              <a:rPr lang="sr-Cyrl-CS" sz="3000" b="1" dirty="0" smtClean="0">
                <a:latin typeface="Candara" pitchFamily="34" charset="0"/>
              </a:rPr>
              <a:t>Дефинисање испитаника </a:t>
            </a:r>
            <a:br>
              <a:rPr lang="sr-Cyrl-CS" sz="3000" b="1" dirty="0" smtClean="0">
                <a:latin typeface="Candara" pitchFamily="34" charset="0"/>
              </a:rPr>
            </a:br>
            <a:r>
              <a:rPr lang="sr-Cyrl-CS" sz="3000" b="1" dirty="0" smtClean="0">
                <a:latin typeface="Candara" pitchFamily="34" charset="0"/>
              </a:rPr>
              <a:t>(критеријуми за селекцију, узорковање)</a:t>
            </a:r>
            <a:endParaRPr lang="en-US" sz="3000" b="1" dirty="0" smtClean="0">
              <a:latin typeface="Candara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785926"/>
            <a:ext cx="8229600" cy="4525963"/>
          </a:xfrm>
        </p:spPr>
        <p:txBody>
          <a:bodyPr/>
          <a:lstStyle/>
          <a:p>
            <a:pPr marL="358775" indent="-358775" eaLnBrk="1" hangingPunct="1"/>
            <a:r>
              <a:rPr lang="sr-Cyrl-CS" sz="2400" dirty="0" smtClean="0">
                <a:latin typeface="Candara" pitchFamily="34" charset="0"/>
              </a:rPr>
              <a:t>Одредити критеријуме који дефинишу циљну популацију</a:t>
            </a:r>
          </a:p>
          <a:p>
            <a:pPr marL="358775" indent="-358775" eaLnBrk="1" hangingPunct="1"/>
            <a:r>
              <a:rPr lang="sr-Cyrl-CS" sz="2400" dirty="0" smtClean="0">
                <a:latin typeface="Candara" pitchFamily="34" charset="0"/>
              </a:rPr>
              <a:t>Утврдити минималан број испитаника у узорку, уз очување репрезентативности узорка.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5736"/>
            <a:ext cx="8229600" cy="1143000"/>
          </a:xfrm>
        </p:spPr>
        <p:txBody>
          <a:bodyPr/>
          <a:lstStyle/>
          <a:p>
            <a:pPr eaLnBrk="1" hangingPunct="1"/>
            <a:r>
              <a:rPr lang="sr-Cyrl-CS" sz="3200" b="1" dirty="0" smtClean="0">
                <a:latin typeface="Candara" pitchFamily="34" charset="0"/>
              </a:rPr>
              <a:t>Критеријуми за избор испитаника</a:t>
            </a:r>
            <a:endParaRPr lang="en-US" sz="3200" b="1" dirty="0" smtClean="0">
              <a:latin typeface="Candara" pitchFamily="34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571625"/>
            <a:ext cx="8358188" cy="4929188"/>
          </a:xfrm>
        </p:spPr>
        <p:txBody>
          <a:bodyPr/>
          <a:lstStyle/>
          <a:p>
            <a:pPr marL="358775" indent="-358775" eaLnBrk="1" hangingPunct="1">
              <a:defRPr/>
            </a:pPr>
            <a:r>
              <a:rPr lang="sr-Cyrl-CS" sz="2400" dirty="0" smtClean="0">
                <a:latin typeface="Candara" pitchFamily="34" charset="0"/>
              </a:rPr>
              <a:t>Критеријуми за укључивање у истраживање: </a:t>
            </a:r>
          </a:p>
          <a:p>
            <a:pPr marL="717550" indent="-358775" eaLnBrk="1" hangingPunct="1">
              <a:defRPr/>
            </a:pPr>
            <a:r>
              <a:rPr lang="sr-Cyrl-CS" sz="2400" dirty="0" smtClean="0">
                <a:latin typeface="Candara" pitchFamily="34" charset="0"/>
              </a:rPr>
              <a:t>Дефинишу основне карактеристике циљне популације</a:t>
            </a:r>
          </a:p>
          <a:p>
            <a:pPr marL="1076325" lvl="2" indent="-354013" eaLnBrk="1" hangingPunct="1">
              <a:defRPr/>
            </a:pPr>
            <a:r>
              <a:rPr lang="sr-Cyrl-CS" dirty="0" smtClean="0">
                <a:latin typeface="Candara" pitchFamily="34" charset="0"/>
              </a:rPr>
              <a:t>Демографски карактеристике</a:t>
            </a:r>
          </a:p>
          <a:p>
            <a:pPr marL="1076325" lvl="2" indent="-354013" eaLnBrk="1" hangingPunct="1">
              <a:defRPr/>
            </a:pPr>
            <a:r>
              <a:rPr lang="sr-Cyrl-CS" dirty="0" smtClean="0">
                <a:latin typeface="Candara" pitchFamily="34" charset="0"/>
              </a:rPr>
              <a:t>Клиничке карактеристике</a:t>
            </a:r>
          </a:p>
          <a:p>
            <a:pPr marL="1076325" lvl="2" indent="-354013" eaLnBrk="1" hangingPunct="1">
              <a:defRPr/>
            </a:pPr>
            <a:r>
              <a:rPr lang="sr-Cyrl-CS" dirty="0" smtClean="0">
                <a:latin typeface="Candara" pitchFamily="34" charset="0"/>
              </a:rPr>
              <a:t>Географске (административне) карактеристике</a:t>
            </a:r>
          </a:p>
          <a:p>
            <a:pPr marL="1076325" lvl="2" indent="-354013" eaLnBrk="1" hangingPunct="1">
              <a:defRPr/>
            </a:pPr>
            <a:r>
              <a:rPr lang="sr-Cyrl-CS" dirty="0" smtClean="0">
                <a:latin typeface="Candara" pitchFamily="34" charset="0"/>
              </a:rPr>
              <a:t>Временске карактеристике</a:t>
            </a:r>
          </a:p>
          <a:p>
            <a:pPr marL="717550" lvl="2" indent="-358775" eaLnBrk="1" hangingPunct="1">
              <a:defRPr/>
            </a:pPr>
            <a:r>
              <a:rPr lang="sr-Cyrl-CS" dirty="0" smtClean="0">
                <a:latin typeface="Candara" pitchFamily="34" charset="0"/>
              </a:rPr>
              <a:t>Рационалност: критеријуми треба да буду такви да се могу пратити током комплетног истраживања и да могу да омогуће применљивост резултата студије на што ширу популацију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200" b="1" dirty="0" smtClean="0">
                <a:latin typeface="Candara" pitchFamily="34" charset="0"/>
              </a:rPr>
              <a:t>Критеријуми за избор испитаника</a:t>
            </a:r>
            <a:endParaRPr lang="en-US" sz="3200" b="1" dirty="0" smtClean="0">
              <a:latin typeface="Candara" pitchFamily="34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571625"/>
            <a:ext cx="8229600" cy="4525963"/>
          </a:xfrm>
        </p:spPr>
        <p:txBody>
          <a:bodyPr/>
          <a:lstStyle/>
          <a:p>
            <a:pPr marL="358775" indent="-358775" eaLnBrk="1" hangingPunct="1"/>
            <a:r>
              <a:rPr lang="sr-Cyrl-CS" sz="2400" dirty="0" smtClean="0">
                <a:latin typeface="Candara" pitchFamily="34" charset="0"/>
              </a:rPr>
              <a:t>Критеријуми за искључивање из истраживања:</a:t>
            </a:r>
          </a:p>
          <a:p>
            <a:pPr marL="717550" indent="-358775" eaLnBrk="1" hangingPunct="1"/>
            <a:r>
              <a:rPr lang="sr-Cyrl-CS" sz="2400" dirty="0" smtClean="0">
                <a:latin typeface="Candara" pitchFamily="34" charset="0"/>
              </a:rPr>
              <a:t>Испитаници који се (вероватно) не могу пратити до краја</a:t>
            </a:r>
          </a:p>
          <a:p>
            <a:pPr marL="717550" indent="-358775" eaLnBrk="1" hangingPunct="1"/>
            <a:r>
              <a:rPr lang="sr-Cyrl-CS" sz="2400" dirty="0" smtClean="0">
                <a:latin typeface="Candara" pitchFamily="34" charset="0"/>
              </a:rPr>
              <a:t>Испитаници са високим ризиком од развоја нежељених дејстава лекова</a:t>
            </a:r>
          </a:p>
          <a:p>
            <a:pPr marL="717550" indent="-358775" eaLnBrk="1" hangingPunct="1"/>
            <a:r>
              <a:rPr lang="sr-Cyrl-CS" sz="2400" dirty="0" smtClean="0">
                <a:latin typeface="Candara" pitchFamily="34" charset="0"/>
              </a:rPr>
              <a:t>Испитаници од којих се не могу добити поуздани подаци</a:t>
            </a:r>
          </a:p>
          <a:p>
            <a:pPr marL="717550" indent="-358775" eaLnBrk="1" hangingPunct="1"/>
            <a:r>
              <a:rPr lang="sr-Cyrl-CS" sz="2400" dirty="0" smtClean="0">
                <a:latin typeface="Candara" pitchFamily="34" charset="0"/>
              </a:rPr>
              <a:t>Испитаници на којима није морално спроводити испитивања</a:t>
            </a:r>
            <a:endParaRPr lang="en-US" sz="2400" dirty="0" smtClean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r>
              <a:rPr lang="sr-Cyrl-RS" sz="3200" b="1" dirty="0" smtClean="0">
                <a:latin typeface="Candara" pitchFamily="34" charset="0"/>
              </a:rPr>
              <a:t>Узорковање</a:t>
            </a:r>
            <a:endParaRPr lang="en-US" sz="3200" b="1" dirty="0"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142984"/>
            <a:ext cx="8358246" cy="4525963"/>
          </a:xfrm>
        </p:spPr>
        <p:txBody>
          <a:bodyPr/>
          <a:lstStyle/>
          <a:p>
            <a:pPr marL="358775" indent="-358775"/>
            <a:r>
              <a:rPr lang="sr-Cyrl-RS" sz="2200" dirty="0" smtClean="0">
                <a:latin typeface="Candara" pitchFamily="34" charset="0"/>
              </a:rPr>
              <a:t>Репрезентативност узорка – обезбеђује се стуктуром узорка сличном оној из популације, као и довољном величином узорка</a:t>
            </a:r>
          </a:p>
          <a:p>
            <a:r>
              <a:rPr lang="sr-Cyrl-RS" sz="2200" dirty="0" smtClean="0">
                <a:latin typeface="Candara" pitchFamily="34" charset="0"/>
              </a:rPr>
              <a:t>Довољна величина узорка се обезбеђује на основу вероватноће да ће се одређена карактеристика чланова популације од интереса успети да нађе у узорку</a:t>
            </a:r>
          </a:p>
          <a:p>
            <a:r>
              <a:rPr lang="sr-Cyrl-RS" sz="2200" dirty="0" smtClean="0">
                <a:latin typeface="Candara" pitchFamily="34" charset="0"/>
              </a:rPr>
              <a:t>Уколико је тражена карактеристика континуална варијабла:</a:t>
            </a:r>
          </a:p>
          <a:p>
            <a:pPr marL="358775" indent="-358775"/>
            <a:endParaRPr lang="sr-Cyrl-RS" sz="2400" dirty="0" smtClean="0">
              <a:latin typeface="Candara" pitchFamily="34" charset="0"/>
            </a:endParaRPr>
          </a:p>
          <a:p>
            <a:pPr>
              <a:buNone/>
            </a:pPr>
            <a:endParaRPr lang="sr-Cyrl-RS" sz="2400" dirty="0" smtClean="0">
              <a:latin typeface="Candara" pitchFamily="34" charset="0"/>
            </a:endParaRPr>
          </a:p>
          <a:p>
            <a:pPr>
              <a:buNone/>
            </a:pPr>
            <a:endParaRPr lang="sr-Cyrl-RS" sz="1800" dirty="0" smtClean="0"/>
          </a:p>
          <a:p>
            <a:pPr marL="342900" lvl="1" indent="-342900">
              <a:buFontTx/>
              <a:buChar char="•"/>
            </a:pPr>
            <a:r>
              <a:rPr lang="sr-Cyrl-RS" sz="2200" dirty="0" smtClean="0">
                <a:latin typeface="Candara" pitchFamily="34" charset="0"/>
              </a:rPr>
              <a:t>Уколико је карактеристика која се тражи категоријска и дихотомна варијабла:</a:t>
            </a:r>
          </a:p>
          <a:p>
            <a:endParaRPr lang="en-US" dirty="0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1050589" y="3357562"/>
          <a:ext cx="2378403" cy="857256"/>
        </p:xfrm>
        <a:graphic>
          <a:graphicData uri="http://schemas.openxmlformats.org/presentationml/2006/ole">
            <p:oleObj spid="_x0000_s4098" name="Equation" r:id="rId3" imgW="1307880" imgH="469800" progId="">
              <p:embed/>
            </p:oleObj>
          </a:graphicData>
        </a:graphic>
      </p:graphicFrame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4071934" y="3357562"/>
            <a:ext cx="4643470" cy="1255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r-Latn-RS" sz="1400" kern="0" dirty="0" smtClean="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rPr>
              <a:t>N </a:t>
            </a:r>
            <a:r>
              <a:rPr kumimoji="0" lang="sr-Cyrl-RS" sz="14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itchFamily="34" charset="0"/>
                <a:ea typeface="+mj-ea"/>
                <a:cs typeface="+mj-cs"/>
              </a:rPr>
              <a:t>-</a:t>
            </a:r>
            <a:r>
              <a:rPr kumimoji="0" lang="sr-Cyrl-RS" sz="14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itchFamily="34" charset="0"/>
                <a:ea typeface="+mj-ea"/>
                <a:cs typeface="+mj-cs"/>
              </a:rPr>
              <a:t> број јединки у узорку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r-Latn-RS" sz="1400" kern="0" dirty="0" smtClean="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rPr>
              <a:t>SD </a:t>
            </a:r>
            <a:r>
              <a:rPr lang="sr-Cyrl-RS" sz="1400" kern="0" baseline="0" dirty="0" smtClean="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rPr>
              <a:t>- стандардна девијација у популацији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4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itchFamily="34" charset="0"/>
                <a:ea typeface="+mj-ea"/>
                <a:cs typeface="+mj-cs"/>
              </a:rPr>
              <a:t>GP </a:t>
            </a:r>
            <a:r>
              <a:rPr kumimoji="0" lang="sr-Cyrl-RS" sz="14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itchFamily="34" charset="0"/>
                <a:ea typeface="+mj-ea"/>
                <a:cs typeface="+mj-cs"/>
              </a:rPr>
              <a:t>- границе поверења које дефинише истраживач</a:t>
            </a:r>
          </a:p>
          <a:p>
            <a:pPr marL="447675" marR="0" lvl="0" indent="-4476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r-Latn-RS" sz="1400" kern="0" dirty="0" smtClean="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rPr>
              <a:t>Z</a:t>
            </a:r>
            <a:r>
              <a:rPr lang="sr-Latn-RS" sz="1400" kern="0" baseline="-25000" dirty="0" smtClean="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rPr>
              <a:t>1-</a:t>
            </a:r>
            <a:r>
              <a:rPr lang="el-GR" sz="1400" kern="0" baseline="-25000" dirty="0" smtClean="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rPr>
              <a:t>α</a:t>
            </a:r>
            <a:r>
              <a:rPr lang="sr-Latn-RS" sz="1400" kern="0" baseline="-25000" dirty="0" smtClean="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rPr>
              <a:t>/2</a:t>
            </a:r>
            <a:r>
              <a:rPr lang="sr-Latn-RS" sz="1400" kern="0" dirty="0" smtClean="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rPr>
              <a:t> </a:t>
            </a:r>
            <a:r>
              <a:rPr lang="sr-Cyrl-RS" sz="1400" kern="0" dirty="0" smtClean="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rPr>
              <a:t>-  </a:t>
            </a:r>
            <a:r>
              <a:rPr lang="sr-Latn-RS" sz="1400" kern="0" dirty="0" smtClean="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rPr>
              <a:t>1,96</a:t>
            </a:r>
            <a:r>
              <a:rPr lang="sr-Cyrl-RS" sz="1400" kern="0" dirty="0" smtClean="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rPr>
              <a:t> односно </a:t>
            </a:r>
            <a:r>
              <a:rPr lang="sr-Latn-RS" sz="1400" kern="0" dirty="0" smtClean="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rPr>
              <a:t>2,58</a:t>
            </a:r>
            <a:r>
              <a:rPr lang="sr-Cyrl-RS" sz="1400" kern="0" dirty="0" smtClean="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rPr>
              <a:t>, уколико г</a:t>
            </a:r>
            <a:r>
              <a:rPr kumimoji="0" lang="sr-Cyrl-RS" sz="14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itchFamily="34" charset="0"/>
                <a:ea typeface="+mj-ea"/>
                <a:cs typeface="+mj-cs"/>
              </a:rPr>
              <a:t>ранице пов</a:t>
            </a:r>
            <a:r>
              <a:rPr kumimoji="0" lang="sr-Latn-RS" sz="14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itchFamily="34" charset="0"/>
                <a:ea typeface="+mj-ea"/>
                <a:cs typeface="+mj-cs"/>
              </a:rPr>
              <a:t>e</a:t>
            </a:r>
            <a:r>
              <a:rPr kumimoji="0" lang="sr-Cyrl-RS" sz="14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itchFamily="34" charset="0"/>
                <a:ea typeface="+mj-ea"/>
                <a:cs typeface="+mj-cs"/>
              </a:rPr>
              <a:t>рења </a:t>
            </a:r>
            <a:r>
              <a:rPr kumimoji="0" lang="sr-Latn-RS" sz="14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itchFamily="34" charset="0"/>
                <a:ea typeface="+mj-ea"/>
                <a:cs typeface="+mj-cs"/>
              </a:rPr>
              <a:t> </a:t>
            </a:r>
            <a:r>
              <a:rPr kumimoji="0" lang="sr-Cyrl-RS" sz="14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itchFamily="34" charset="0"/>
                <a:ea typeface="+mj-ea"/>
                <a:cs typeface="+mj-cs"/>
              </a:rPr>
              <a:t>укључују преваленцију карактеристике од интереса у популацији са вероватноћом 95% односно 99</a:t>
            </a:r>
            <a:r>
              <a:rPr kumimoji="0" lang="sr-Latn-RS" sz="14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itchFamily="34" charset="0"/>
                <a:ea typeface="+mj-ea"/>
                <a:cs typeface="+mj-cs"/>
              </a:rPr>
              <a:t>%</a:t>
            </a:r>
            <a:endParaRPr kumimoji="0" lang="en-US" sz="140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itchFamily="34" charset="0"/>
              <a:ea typeface="+mj-ea"/>
              <a:cs typeface="+mj-cs"/>
            </a:endParaRPr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857250" y="5429250"/>
          <a:ext cx="3071813" cy="733425"/>
        </p:xfrm>
        <a:graphic>
          <a:graphicData uri="http://schemas.openxmlformats.org/presentationml/2006/ole">
            <p:oleObj spid="_x0000_s4099" name="Equation" r:id="rId4" imgW="1713756" imgH="406224" progId="">
              <p:embed/>
            </p:oleObj>
          </a:graphicData>
        </a:graphic>
      </p:graphicFrame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071934" y="5143512"/>
            <a:ext cx="4748538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r-Latn-RS" sz="1400" kern="0" dirty="0" smtClean="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rPr>
              <a:t>N </a:t>
            </a:r>
            <a:r>
              <a:rPr kumimoji="0" lang="sr-Cyrl-RS" sz="14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itchFamily="34" charset="0"/>
                <a:ea typeface="+mj-ea"/>
                <a:cs typeface="+mj-cs"/>
              </a:rPr>
              <a:t>-</a:t>
            </a:r>
            <a:r>
              <a:rPr kumimoji="0" lang="sr-Cyrl-RS" sz="14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itchFamily="34" charset="0"/>
                <a:ea typeface="+mj-ea"/>
                <a:cs typeface="+mj-cs"/>
              </a:rPr>
              <a:t> </a:t>
            </a:r>
            <a:r>
              <a:rPr kumimoji="0" lang="sr-Cyrl-RS" sz="14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itchFamily="34" charset="0"/>
                <a:ea typeface="+mj-ea"/>
                <a:cs typeface="+mj-cs"/>
              </a:rPr>
              <a:t>број </a:t>
            </a:r>
            <a:r>
              <a:rPr kumimoji="0" lang="sr-Cyrl-RS" sz="14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itchFamily="34" charset="0"/>
                <a:ea typeface="+mj-ea"/>
                <a:cs typeface="+mj-cs"/>
              </a:rPr>
              <a:t>јединки у узорку</a:t>
            </a:r>
          </a:p>
          <a:p>
            <a:pPr marL="179388" marR="0" lvl="0" indent="-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8288" algn="l"/>
              </a:tabLst>
              <a:defRPr/>
            </a:pPr>
            <a:r>
              <a:rPr lang="sr-Latn-RS" sz="1400" kern="0" dirty="0" smtClean="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rPr>
              <a:t>p</a:t>
            </a:r>
            <a:r>
              <a:rPr lang="sr-Latn-RS" sz="1400" kern="0" dirty="0" smtClean="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rPr>
              <a:t> </a:t>
            </a:r>
            <a:r>
              <a:rPr lang="sr-Cyrl-RS" sz="1400" kern="0" dirty="0" smtClean="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rPr>
              <a:t>- заступљеност тражене карактеристике у узорку (процена на основу сличних студија)</a:t>
            </a:r>
            <a:endParaRPr lang="sr-Cyrl-RS" sz="1400" kern="0" baseline="0" dirty="0" smtClean="0">
              <a:solidFill>
                <a:schemeClr val="tx2"/>
              </a:solidFill>
              <a:latin typeface="Candara" pitchFamily="34" charset="0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4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itchFamily="34" charset="0"/>
                <a:ea typeface="+mj-ea"/>
                <a:cs typeface="+mj-cs"/>
              </a:rPr>
              <a:t>GP </a:t>
            </a:r>
            <a:r>
              <a:rPr kumimoji="0" lang="sr-Cyrl-RS" sz="14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itchFamily="34" charset="0"/>
                <a:ea typeface="+mj-ea"/>
                <a:cs typeface="+mj-cs"/>
              </a:rPr>
              <a:t>- границе поверења које дефинише истраживач</a:t>
            </a:r>
          </a:p>
          <a:p>
            <a:pPr marL="447675" marR="0" lvl="0" indent="-4476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r-Latn-RS" sz="1400" kern="0" dirty="0" smtClean="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rPr>
              <a:t>Z</a:t>
            </a:r>
            <a:r>
              <a:rPr lang="sr-Latn-RS" sz="1400" kern="0" baseline="-25000" dirty="0" smtClean="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rPr>
              <a:t>1-</a:t>
            </a:r>
            <a:r>
              <a:rPr lang="el-GR" sz="1400" kern="0" baseline="-25000" dirty="0" smtClean="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rPr>
              <a:t>α</a:t>
            </a:r>
            <a:r>
              <a:rPr lang="sr-Latn-RS" sz="1400" kern="0" baseline="-25000" dirty="0" smtClean="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rPr>
              <a:t>/2</a:t>
            </a:r>
            <a:r>
              <a:rPr lang="sr-Latn-RS" sz="1400" kern="0" dirty="0" smtClean="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rPr>
              <a:t> </a:t>
            </a:r>
            <a:r>
              <a:rPr lang="sr-Cyrl-RS" sz="1400" kern="0" dirty="0" smtClean="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rPr>
              <a:t>-  </a:t>
            </a:r>
            <a:r>
              <a:rPr lang="sr-Latn-RS" sz="1400" kern="0" dirty="0" smtClean="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rPr>
              <a:t>1,96</a:t>
            </a:r>
            <a:r>
              <a:rPr lang="sr-Cyrl-RS" sz="1400" kern="0" dirty="0" smtClean="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rPr>
              <a:t> односно </a:t>
            </a:r>
            <a:r>
              <a:rPr lang="sr-Latn-RS" sz="1400" kern="0" dirty="0" smtClean="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rPr>
              <a:t>2,58</a:t>
            </a:r>
            <a:r>
              <a:rPr lang="sr-Cyrl-RS" sz="1400" kern="0" dirty="0" smtClean="0">
                <a:solidFill>
                  <a:schemeClr val="tx2"/>
                </a:solidFill>
                <a:latin typeface="Candara" pitchFamily="34" charset="0"/>
                <a:ea typeface="+mj-ea"/>
                <a:cs typeface="+mj-cs"/>
              </a:rPr>
              <a:t>, уколико г</a:t>
            </a:r>
            <a:r>
              <a:rPr kumimoji="0" lang="sr-Cyrl-RS" sz="14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itchFamily="34" charset="0"/>
                <a:ea typeface="+mj-ea"/>
                <a:cs typeface="+mj-cs"/>
              </a:rPr>
              <a:t>ранице пов</a:t>
            </a:r>
            <a:r>
              <a:rPr kumimoji="0" lang="sr-Latn-RS" sz="14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itchFamily="34" charset="0"/>
                <a:ea typeface="+mj-ea"/>
                <a:cs typeface="+mj-cs"/>
              </a:rPr>
              <a:t>e</a:t>
            </a:r>
            <a:r>
              <a:rPr kumimoji="0" lang="sr-Cyrl-RS" sz="14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itchFamily="34" charset="0"/>
                <a:ea typeface="+mj-ea"/>
                <a:cs typeface="+mj-cs"/>
              </a:rPr>
              <a:t>рења укључују преваленцију карактеристике од интереса у популацији са вероватноћом 95% односно 99</a:t>
            </a:r>
            <a:r>
              <a:rPr kumimoji="0" lang="sr-Latn-RS" sz="14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itchFamily="34" charset="0"/>
                <a:ea typeface="+mj-ea"/>
                <a:cs typeface="+mj-cs"/>
              </a:rPr>
              <a:t>%</a:t>
            </a:r>
            <a:endParaRPr kumimoji="0" lang="en-US" sz="140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200" b="1" dirty="0" smtClean="0">
                <a:latin typeface="Candara" pitchFamily="34" charset="0"/>
              </a:rPr>
              <a:t>Случајни узорак</a:t>
            </a:r>
            <a:endParaRPr lang="en-US" sz="3200" b="1" dirty="0" smtClean="0">
              <a:latin typeface="Candara" pitchFamily="34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z="2400" dirty="0" smtClean="0">
                <a:latin typeface="Candara" pitchFamily="34" charset="0"/>
              </a:rPr>
              <a:t>Златни стандард за обезбеђење могућности генерализације закључака</a:t>
            </a:r>
          </a:p>
          <a:p>
            <a:pPr eaLnBrk="1" hangingPunct="1"/>
            <a:r>
              <a:rPr lang="sr-Cyrl-CS" sz="2400" dirty="0" smtClean="0">
                <a:latin typeface="Candara" pitchFamily="34" charset="0"/>
              </a:rPr>
              <a:t>У случајном узорку свака јединка популације има подједнаку шансу да буде</a:t>
            </a:r>
            <a:r>
              <a:rPr lang="sr-Latn-RS" sz="2400" dirty="0" smtClean="0">
                <a:latin typeface="Candara" pitchFamily="34" charset="0"/>
              </a:rPr>
              <a:t> </a:t>
            </a:r>
            <a:r>
              <a:rPr lang="sr-Cyrl-RS" sz="2400" dirty="0" smtClean="0">
                <a:latin typeface="Candara" pitchFamily="34" charset="0"/>
              </a:rPr>
              <a:t>укључена у узорак</a:t>
            </a:r>
            <a:endParaRPr lang="en-US" sz="2400" dirty="0" smtClean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200" b="1" dirty="0" smtClean="0">
                <a:latin typeface="Candara" pitchFamily="34" charset="0"/>
              </a:rPr>
              <a:t>Врсте случајног узорка</a:t>
            </a:r>
            <a:endParaRPr lang="en-US" sz="3200" b="1" dirty="0" smtClean="0">
              <a:latin typeface="Candara" pitchFamily="34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428750"/>
            <a:ext cx="8358188" cy="4525963"/>
          </a:xfrm>
        </p:spPr>
        <p:txBody>
          <a:bodyPr/>
          <a:lstStyle/>
          <a:p>
            <a:pPr eaLnBrk="1" hangingPunct="1"/>
            <a:r>
              <a:rPr lang="sr-Cyrl-CS" sz="2200" b="1" dirty="0" smtClean="0">
                <a:latin typeface="Candara" pitchFamily="34" charset="0"/>
              </a:rPr>
              <a:t>Једноставни случајни узорак</a:t>
            </a:r>
            <a:r>
              <a:rPr lang="sr-Cyrl-CS" sz="2200" dirty="0" smtClean="0">
                <a:latin typeface="Candara" pitchFamily="34" charset="0"/>
              </a:rPr>
              <a:t> – све јединке популације се нумеришу, а затим се случајним поступком изаберу јединке које ће ући у узорак</a:t>
            </a:r>
          </a:p>
          <a:p>
            <a:pPr eaLnBrk="1" hangingPunct="1"/>
            <a:r>
              <a:rPr lang="sr-Cyrl-CS" sz="2200" b="1" dirty="0" smtClean="0">
                <a:latin typeface="Candara" pitchFamily="34" charset="0"/>
              </a:rPr>
              <a:t>Стратификовани случајни узорак</a:t>
            </a:r>
            <a:r>
              <a:rPr lang="sr-Cyrl-CS" sz="2200" dirty="0" smtClean="0">
                <a:latin typeface="Candara" pitchFamily="34" charset="0"/>
              </a:rPr>
              <a:t> – популација се подели на стратуме према некој карактеристици (нпр. по полу или старости), а затим се извлачи једноставни случајни узорак из сваке групе</a:t>
            </a:r>
          </a:p>
          <a:p>
            <a:pPr eaLnBrk="1" hangingPunct="1"/>
            <a:r>
              <a:rPr lang="sr-Cyrl-CS" sz="2200" b="1" dirty="0" smtClean="0">
                <a:latin typeface="Candara" pitchFamily="34" charset="0"/>
              </a:rPr>
              <a:t>Груписани (</a:t>
            </a:r>
            <a:r>
              <a:rPr lang="sr-Cyrl-RS" sz="2200" b="1" dirty="0" smtClean="0">
                <a:latin typeface="Candara" pitchFamily="34" charset="0"/>
              </a:rPr>
              <a:t>кластер</a:t>
            </a:r>
            <a:r>
              <a:rPr lang="sr-Cyrl-CS" sz="2200" b="1" dirty="0" smtClean="0">
                <a:latin typeface="Candara" pitchFamily="34" charset="0"/>
              </a:rPr>
              <a:t>)</a:t>
            </a:r>
            <a:r>
              <a:rPr lang="en-US" sz="2200" dirty="0" smtClean="0">
                <a:latin typeface="Candara" pitchFamily="34" charset="0"/>
              </a:rPr>
              <a:t> </a:t>
            </a:r>
            <a:r>
              <a:rPr lang="sr-Cyrl-CS" sz="2200" b="1" dirty="0" smtClean="0">
                <a:latin typeface="Candara" pitchFamily="34" charset="0"/>
              </a:rPr>
              <a:t>узорак</a:t>
            </a:r>
            <a:r>
              <a:rPr lang="sr-Latn-RS" sz="2200" b="1" dirty="0" smtClean="0">
                <a:latin typeface="Candara" pitchFamily="34" charset="0"/>
              </a:rPr>
              <a:t> </a:t>
            </a:r>
            <a:r>
              <a:rPr lang="sr-Cyrl-CS" sz="2200" dirty="0" smtClean="0">
                <a:latin typeface="Candara" pitchFamily="34" charset="0"/>
              </a:rPr>
              <a:t>– кластер означава групу истих или сличних јединки које су међусобно повезане просторно и временски. Случајним избором одреде се само неке од тих група, а затим се у студију интегришу случајно изабрани припадници из одабраних група.</a:t>
            </a:r>
            <a:endParaRPr lang="en-US" sz="2200" dirty="0" smtClean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200" b="1" dirty="0" smtClean="0">
                <a:latin typeface="Candara" pitchFamily="34" charset="0"/>
              </a:rPr>
              <a:t>Студијске варијабле</a:t>
            </a:r>
            <a:endParaRPr lang="en-US" sz="3200" b="1" dirty="0"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804" y="1500174"/>
            <a:ext cx="8229600" cy="4697427"/>
          </a:xfrm>
        </p:spPr>
        <p:txBody>
          <a:bodyPr/>
          <a:lstStyle/>
          <a:p>
            <a:r>
              <a:rPr lang="sr-Cyrl-RS" sz="2400" dirty="0" smtClean="0">
                <a:latin typeface="Candara" pitchFamily="34" charset="0"/>
              </a:rPr>
              <a:t>Параметри који ће се пратити на св</a:t>
            </a:r>
            <a:r>
              <a:rPr lang="sr-Latn-RS" sz="2400" dirty="0" smtClean="0">
                <a:latin typeface="Candara" pitchFamily="34" charset="0"/>
              </a:rPr>
              <a:t>a</a:t>
            </a:r>
            <a:r>
              <a:rPr lang="sr-Cyrl-RS" sz="2400" dirty="0" smtClean="0">
                <a:latin typeface="Candara" pitchFamily="34" charset="0"/>
              </a:rPr>
              <a:t>ком члану студијског узорка.</a:t>
            </a:r>
          </a:p>
          <a:p>
            <a:r>
              <a:rPr lang="sr-Cyrl-RS" sz="2400" dirty="0" smtClean="0">
                <a:latin typeface="Candara" pitchFamily="34" charset="0"/>
              </a:rPr>
              <a:t>Исход</a:t>
            </a:r>
            <a:r>
              <a:rPr lang="sr-Latn-RS" sz="2400" dirty="0" smtClean="0">
                <a:latin typeface="Candara" pitchFamily="34" charset="0"/>
              </a:rPr>
              <a:t> </a:t>
            </a:r>
            <a:r>
              <a:rPr lang="sr-Cyrl-RS" sz="2400" dirty="0" smtClean="0">
                <a:latin typeface="Candara" pitchFamily="34" charset="0"/>
              </a:rPr>
              <a:t>- зависна варијабла</a:t>
            </a:r>
          </a:p>
          <a:p>
            <a:r>
              <a:rPr lang="sr-Cyrl-RS" sz="2400" dirty="0" smtClean="0">
                <a:latin typeface="Candara" pitchFamily="34" charset="0"/>
              </a:rPr>
              <a:t>Узрок - независна варијабла</a:t>
            </a:r>
          </a:p>
          <a:p>
            <a:r>
              <a:rPr lang="sr-Cyrl-RS" sz="2400" dirty="0" smtClean="0">
                <a:latin typeface="Candara" pitchFamily="34" charset="0"/>
              </a:rPr>
              <a:t>За зависну варијабалу: прецизно дефинисати метод мерења у циљу постизања тачности, прецизности, поузданости и објективности мерења</a:t>
            </a:r>
          </a:p>
          <a:p>
            <a:r>
              <a:rPr lang="sr-Cyrl-RS" sz="2400" dirty="0" smtClean="0">
                <a:latin typeface="Candara" pitchFamily="34" charset="0"/>
              </a:rPr>
              <a:t>Збуњујуће варијабле: карактеристике чланова популације које индиректно могу утицати на дејство независне на зависну варијаблу </a:t>
            </a:r>
            <a:r>
              <a:rPr lang="sr-Cyrl-RS" sz="2400" dirty="0" smtClean="0">
                <a:latin typeface="Candara" pitchFamily="34" charset="0"/>
              </a:rPr>
              <a:t>и </a:t>
            </a:r>
            <a:r>
              <a:rPr lang="sr-Cyrl-RS" sz="2400" dirty="0" smtClean="0">
                <a:latin typeface="Candara" pitchFamily="34" charset="0"/>
              </a:rPr>
              <a:t>тако ”маскирати” то дејство.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200" b="1" dirty="0" smtClean="0">
                <a:latin typeface="Candara" pitchFamily="34" charset="0"/>
              </a:rPr>
              <a:t>Статистичка питања</a:t>
            </a:r>
            <a:endParaRPr lang="en-US" sz="3200" b="1" dirty="0"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600200"/>
            <a:ext cx="8186766" cy="4525963"/>
          </a:xfrm>
        </p:spPr>
        <p:txBody>
          <a:bodyPr/>
          <a:lstStyle/>
          <a:p>
            <a:pPr marL="358775" indent="-358775"/>
            <a:r>
              <a:rPr lang="sr-Cyrl-RS" sz="2400" dirty="0" smtClean="0">
                <a:latin typeface="Candara" pitchFamily="34" charset="0"/>
              </a:rPr>
              <a:t>Одредити репрезентативну величину студијских група на</a:t>
            </a:r>
            <a:r>
              <a:rPr lang="vi-VN" sz="2400" dirty="0" smtClean="0">
                <a:latin typeface="Candara" pitchFamily="34" charset="0"/>
              </a:rPr>
              <a:t> </a:t>
            </a:r>
            <a:r>
              <a:rPr lang="sr-Cyrl-RS" sz="2400" dirty="0" smtClean="0">
                <a:latin typeface="Candara" pitchFamily="34" charset="0"/>
              </a:rPr>
              <a:t>основу</a:t>
            </a:r>
            <a:r>
              <a:rPr lang="vi-VN" sz="2400" dirty="0" smtClean="0">
                <a:latin typeface="Candara" pitchFamily="34" charset="0"/>
              </a:rPr>
              <a:t> </a:t>
            </a:r>
            <a:r>
              <a:rPr lang="sr-Cyrl-RS" sz="2400" dirty="0" smtClean="0">
                <a:latin typeface="Candara" pitchFamily="34" charset="0"/>
              </a:rPr>
              <a:t>жељене</a:t>
            </a:r>
            <a:r>
              <a:rPr lang="vi-VN" sz="2400" dirty="0" smtClean="0">
                <a:latin typeface="Candara" pitchFamily="34" charset="0"/>
              </a:rPr>
              <a:t> </a:t>
            </a:r>
            <a:r>
              <a:rPr lang="sr-Cyrl-RS" sz="2400" dirty="0" smtClean="0">
                <a:latin typeface="Candara" pitchFamily="34" charset="0"/>
              </a:rPr>
              <a:t>снаге</a:t>
            </a:r>
            <a:r>
              <a:rPr lang="vi-VN" sz="2400" dirty="0" smtClean="0">
                <a:latin typeface="Candara" pitchFamily="34" charset="0"/>
              </a:rPr>
              <a:t> </a:t>
            </a:r>
            <a:r>
              <a:rPr lang="sr-Cyrl-RS" sz="2400" dirty="0" smtClean="0">
                <a:latin typeface="Candara" pitchFamily="34" charset="0"/>
              </a:rPr>
              <a:t>студије</a:t>
            </a:r>
          </a:p>
          <a:p>
            <a:pPr marL="358775" indent="-358775"/>
            <a:r>
              <a:rPr lang="sr-Cyrl-RS" sz="2400" dirty="0" smtClean="0">
                <a:latin typeface="Candara" pitchFamily="34" charset="0"/>
              </a:rPr>
              <a:t>Утврдити да</a:t>
            </a:r>
            <a:r>
              <a:rPr lang="vi-VN" sz="2400" dirty="0" smtClean="0">
                <a:latin typeface="Candara" pitchFamily="34" charset="0"/>
              </a:rPr>
              <a:t> </a:t>
            </a:r>
            <a:r>
              <a:rPr lang="sr-Cyrl-RS" sz="2400" dirty="0" smtClean="0">
                <a:latin typeface="Candara" pitchFamily="34" charset="0"/>
              </a:rPr>
              <a:t>ли</a:t>
            </a:r>
            <a:r>
              <a:rPr lang="vi-VN" sz="2400" dirty="0" smtClean="0">
                <a:latin typeface="Candara" pitchFamily="34" charset="0"/>
              </a:rPr>
              <a:t> </a:t>
            </a:r>
            <a:r>
              <a:rPr lang="sr-Cyrl-RS" sz="2400" dirty="0" smtClean="0">
                <a:latin typeface="Candara" pitchFamily="34" charset="0"/>
              </a:rPr>
              <a:t>постоје</a:t>
            </a:r>
            <a:r>
              <a:rPr lang="vi-VN" sz="2400" dirty="0" smtClean="0">
                <a:latin typeface="Candara" pitchFamily="34" charset="0"/>
              </a:rPr>
              <a:t> </a:t>
            </a:r>
            <a:r>
              <a:rPr lang="sr-Cyrl-RS" sz="2400" dirty="0" smtClean="0">
                <a:latin typeface="Candara" pitchFamily="34" charset="0"/>
              </a:rPr>
              <a:t>разлике</a:t>
            </a:r>
            <a:r>
              <a:rPr lang="vi-VN" sz="2400" dirty="0" smtClean="0">
                <a:latin typeface="Candara" pitchFamily="34" charset="0"/>
              </a:rPr>
              <a:t> </a:t>
            </a:r>
            <a:r>
              <a:rPr lang="sr-Cyrl-RS" sz="2400" dirty="0" smtClean="0">
                <a:latin typeface="Candara" pitchFamily="34" charset="0"/>
              </a:rPr>
              <a:t>између</a:t>
            </a:r>
            <a:r>
              <a:rPr lang="vi-VN" sz="2400" dirty="0" smtClean="0">
                <a:latin typeface="Candara" pitchFamily="34" charset="0"/>
              </a:rPr>
              <a:t> </a:t>
            </a:r>
            <a:r>
              <a:rPr lang="sr-Cyrl-RS" sz="2400" dirty="0" smtClean="0">
                <a:latin typeface="Candara" pitchFamily="34" charset="0"/>
              </a:rPr>
              <a:t>студијских</a:t>
            </a:r>
            <a:r>
              <a:rPr lang="vi-VN" sz="2400" dirty="0" smtClean="0">
                <a:latin typeface="Candara" pitchFamily="34" charset="0"/>
              </a:rPr>
              <a:t> </a:t>
            </a:r>
            <a:r>
              <a:rPr lang="sr-Cyrl-RS" sz="2400" dirty="0" smtClean="0">
                <a:latin typeface="Candara" pitchFamily="34" charset="0"/>
              </a:rPr>
              <a:t>група статистичким тестовима на</a:t>
            </a:r>
            <a:r>
              <a:rPr lang="vi-VN" sz="2400" dirty="0" smtClean="0">
                <a:latin typeface="Candara" pitchFamily="34" charset="0"/>
              </a:rPr>
              <a:t> </a:t>
            </a:r>
            <a:r>
              <a:rPr lang="sr-Cyrl-RS" sz="2400" dirty="0" smtClean="0">
                <a:latin typeface="Candara" pitchFamily="34" charset="0"/>
              </a:rPr>
              <a:t>добијеним подацима</a:t>
            </a:r>
          </a:p>
          <a:p>
            <a:pPr>
              <a:buNone/>
            </a:pPr>
            <a:endParaRPr lang="sr-Cyrl-RS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39784"/>
          </a:xfrm>
        </p:spPr>
        <p:txBody>
          <a:bodyPr/>
          <a:lstStyle/>
          <a:p>
            <a:r>
              <a:rPr lang="sr-Cyrl-RS" sz="3600" b="1" dirty="0" smtClean="0">
                <a:latin typeface="Candara" pitchFamily="34" charset="0"/>
              </a:rPr>
              <a:t>Дизајн истраживања</a:t>
            </a:r>
            <a:endParaRPr lang="en-US" sz="3600" b="1" dirty="0"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546243"/>
            <a:ext cx="8501122" cy="4525963"/>
          </a:xfrm>
        </p:spPr>
        <p:txBody>
          <a:bodyPr/>
          <a:lstStyle/>
          <a:p>
            <a:r>
              <a:rPr lang="sr-Cyrl-RS" sz="2200" dirty="0" smtClean="0">
                <a:latin typeface="Candara" pitchFamily="34" charset="0"/>
              </a:rPr>
              <a:t>Прецизан план реализације одређених активности у циљу постизања новог/их сазнања.</a:t>
            </a:r>
          </a:p>
          <a:p>
            <a:r>
              <a:rPr lang="sr-Cyrl-RS" sz="2200" dirty="0" smtClean="0">
                <a:latin typeface="Candara" pitchFamily="34" charset="0"/>
              </a:rPr>
              <a:t>Карактеристике доброг дизајна: </a:t>
            </a:r>
          </a:p>
          <a:p>
            <a:pPr marL="722313" indent="-368300"/>
            <a:r>
              <a:rPr lang="sr-Cyrl-RS" sz="2200" dirty="0" smtClean="0">
                <a:latin typeface="Candara" pitchFamily="34" charset="0"/>
              </a:rPr>
              <a:t>Објективност (планом је онемогућен вољни утицај истраживача на резултате истраживања)</a:t>
            </a:r>
          </a:p>
          <a:p>
            <a:pPr marL="722313" indent="-368300"/>
            <a:r>
              <a:rPr lang="sr-Cyrl-RS" sz="2200" dirty="0" smtClean="0">
                <a:latin typeface="Candara" pitchFamily="34" charset="0"/>
              </a:rPr>
              <a:t>Довољна снага (велика вероватноћа да се реализацијом плана може открити оно за чиме се трага)</a:t>
            </a:r>
          </a:p>
          <a:p>
            <a:pPr marL="722313" indent="-368300"/>
            <a:r>
              <a:rPr lang="sr-Cyrl-RS" sz="2200" dirty="0" smtClean="0">
                <a:latin typeface="Candara" pitchFamily="34" charset="0"/>
              </a:rPr>
              <a:t>Иновативност (планирано истраживање доноси ново</a:t>
            </a:r>
            <a:r>
              <a:rPr lang="sr-Latn-RS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сазнање о неком питању које до тада није истраживано или о коме постоје конфликтни резултати)</a:t>
            </a:r>
          </a:p>
          <a:p>
            <a:pPr marL="722313" indent="-368300"/>
            <a:r>
              <a:rPr lang="sr-Cyrl-RS" sz="2200" dirty="0" smtClean="0">
                <a:latin typeface="Candara" pitchFamily="34" charset="0"/>
              </a:rPr>
              <a:t>Изводљивост (могућа је реализација адекватног степена плана у расположивом времену, простору, са доступним ресурсима)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 smtClean="0">
                <a:latin typeface="Candara" pitchFamily="34" charset="0"/>
              </a:rPr>
              <a:t>Израчунавање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величине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студијских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група на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основу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жељене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снаге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студије 1</a:t>
            </a:r>
            <a:endParaRPr lang="en-US" sz="3000" b="1" dirty="0"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804" y="1617681"/>
            <a:ext cx="8229600" cy="4525963"/>
          </a:xfrm>
        </p:spPr>
        <p:txBody>
          <a:bodyPr/>
          <a:lstStyle/>
          <a:p>
            <a:pPr marL="358775" indent="-358775"/>
            <a:r>
              <a:rPr lang="sr-Cyrl-RS" sz="2200" dirty="0" smtClean="0">
                <a:latin typeface="Candara" pitchFamily="34" charset="0"/>
              </a:rPr>
              <a:t>Дефинисати да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ли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ће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се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студијске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групе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формирати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према зависној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или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према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независној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варијабли</a:t>
            </a:r>
          </a:p>
          <a:p>
            <a:pPr marL="358775" indent="-358775"/>
            <a:r>
              <a:rPr lang="sr-Cyrl-RS" sz="2200" dirty="0" smtClean="0">
                <a:latin typeface="Candara" pitchFamily="34" charset="0"/>
              </a:rPr>
              <a:t>Вероватноћа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да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ће се открити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разлика између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група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у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погледу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зависне или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независне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варијабле,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уколико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она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заиста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постоји</a:t>
            </a:r>
            <a:r>
              <a:rPr lang="vi-VN" sz="2200" dirty="0" smtClean="0">
                <a:latin typeface="Candara" pitchFamily="34" charset="0"/>
              </a:rPr>
              <a:t> (</a:t>
            </a:r>
            <a:r>
              <a:rPr lang="sr-Cyrl-RS" sz="2200" dirty="0" smtClean="0">
                <a:latin typeface="Candara" pitchFamily="34" charset="0"/>
              </a:rPr>
              <a:t>тј</a:t>
            </a:r>
            <a:r>
              <a:rPr lang="vi-VN" sz="2200" dirty="0" smtClean="0">
                <a:latin typeface="Candara" pitchFamily="34" charset="0"/>
              </a:rPr>
              <a:t>. </a:t>
            </a:r>
            <a:r>
              <a:rPr lang="sr-Cyrl-RS" sz="2200" dirty="0" smtClean="0">
                <a:latin typeface="Candara" pitchFamily="34" charset="0"/>
              </a:rPr>
              <a:t>снага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студије) треба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да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буде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довољно велика</a:t>
            </a:r>
            <a:r>
              <a:rPr lang="vi-VN" sz="2200" dirty="0" smtClean="0">
                <a:latin typeface="Candara" pitchFamily="34" charset="0"/>
              </a:rPr>
              <a:t>, </a:t>
            </a:r>
            <a:r>
              <a:rPr lang="sr-Cyrl-RS" sz="2200" dirty="0" smtClean="0">
                <a:latin typeface="Candara" pitchFamily="34" charset="0"/>
              </a:rPr>
              <a:t>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никако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мања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од</a:t>
            </a:r>
            <a:r>
              <a:rPr lang="vi-VN" sz="2200" dirty="0" smtClean="0">
                <a:latin typeface="Candara" pitchFamily="34" charset="0"/>
              </a:rPr>
              <a:t> 80%</a:t>
            </a:r>
            <a:r>
              <a:rPr lang="sr-Cyrl-RS" sz="2200" dirty="0" smtClean="0">
                <a:latin typeface="Candara" pitchFamily="34" charset="0"/>
              </a:rPr>
              <a:t> </a:t>
            </a:r>
          </a:p>
          <a:p>
            <a:pPr marL="358775" indent="-358775"/>
            <a:r>
              <a:rPr lang="sr-Cyrl-RS" sz="2200" dirty="0" smtClean="0">
                <a:latin typeface="Candara" pitchFamily="34" charset="0"/>
              </a:rPr>
              <a:t>Вероватноћа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да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ће се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статистичким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тестом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показати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да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постоји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разлика у погледу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зависне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или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независне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варијабле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између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група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када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она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заиста не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постоји</a:t>
            </a:r>
            <a:r>
              <a:rPr lang="vi-VN" sz="2200" dirty="0" smtClean="0">
                <a:latin typeface="Candara" pitchFamily="34" charset="0"/>
              </a:rPr>
              <a:t> (</a:t>
            </a:r>
            <a:r>
              <a:rPr lang="sr-Cyrl-RS" sz="2200" dirty="0" smtClean="0">
                <a:latin typeface="Candara" pitchFamily="34" charset="0"/>
              </a:rPr>
              <a:t>тј</a:t>
            </a:r>
            <a:r>
              <a:rPr lang="vi-VN" sz="2200" dirty="0" smtClean="0">
                <a:latin typeface="Candara" pitchFamily="34" charset="0"/>
              </a:rPr>
              <a:t>. </a:t>
            </a:r>
            <a:r>
              <a:rPr lang="sr-Cyrl-RS" sz="2200" dirty="0" smtClean="0">
                <a:latin typeface="Candara" pitchFamily="34" charset="0"/>
              </a:rPr>
              <a:t>вероватноћа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статистичке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грешке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првог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типа – “</a:t>
            </a:r>
            <a:r>
              <a:rPr lang="el-GR" sz="2200" dirty="0" smtClean="0">
                <a:latin typeface="Candara" pitchFamily="34" charset="0"/>
              </a:rPr>
              <a:t>α</a:t>
            </a:r>
            <a:r>
              <a:rPr lang="sr-Cyrl-RS" sz="2200" dirty="0" smtClean="0">
                <a:latin typeface="Candara" pitchFamily="34" charset="0"/>
              </a:rPr>
              <a:t>”)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треба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да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буде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довољно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мала</a:t>
            </a:r>
            <a:r>
              <a:rPr lang="vi-VN" sz="2200" dirty="0" smtClean="0">
                <a:latin typeface="Candara" pitchFamily="34" charset="0"/>
              </a:rPr>
              <a:t>, </a:t>
            </a:r>
            <a:r>
              <a:rPr lang="sr-Cyrl-RS" sz="2200" dirty="0" smtClean="0">
                <a:latin typeface="Candara" pitchFamily="34" charset="0"/>
              </a:rPr>
              <a:t>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никако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већа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од</a:t>
            </a:r>
            <a:r>
              <a:rPr lang="vi-VN" sz="2200" dirty="0" smtClean="0">
                <a:latin typeface="Candara" pitchFamily="34" charset="0"/>
              </a:rPr>
              <a:t> 5%</a:t>
            </a:r>
            <a:endParaRPr lang="sr-Cyrl-RS" sz="2200" dirty="0" smtClean="0">
              <a:latin typeface="Candara" pitchFamily="34" charset="0"/>
            </a:endParaRPr>
          </a:p>
          <a:p>
            <a:pPr marL="358775" indent="-358775"/>
            <a:r>
              <a:rPr lang="sr-Cyrl-RS" sz="2200" dirty="0" smtClean="0">
                <a:latin typeface="Candara" pitchFamily="34" charset="0"/>
              </a:rPr>
              <a:t>Одабрати адекватан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статистички тест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за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испитивање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постојања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разлике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између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студијских група</a:t>
            </a:r>
          </a:p>
          <a:p>
            <a:pPr marL="358775" indent="-358775"/>
            <a:endParaRPr lang="sr-Cyrl-RS" sz="1800" dirty="0" smtClean="0">
              <a:latin typeface="Candara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 smtClean="0">
                <a:latin typeface="Candara" pitchFamily="34" charset="0"/>
              </a:rPr>
              <a:t>Израчунавање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величине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студијских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група на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основу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жељене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снаге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студије 2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8775" indent="-358775"/>
            <a:r>
              <a:rPr lang="sr-Cyrl-RS" sz="2200" dirty="0" smtClean="0">
                <a:latin typeface="Candara" pitchFamily="34" charset="0"/>
              </a:rPr>
              <a:t>Адекватно претпоставити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величине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разлике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у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резултатима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мерења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зависне или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независне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варијабле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међу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студијским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групама (на пример на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основу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резултата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претходних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студија исте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или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сличне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тематике)</a:t>
            </a:r>
          </a:p>
          <a:p>
            <a:pPr marL="358775" indent="-358775"/>
            <a:r>
              <a:rPr lang="sr-Cyrl-RS" sz="2200" dirty="0" smtClean="0">
                <a:latin typeface="Candara" pitchFamily="34" charset="0"/>
              </a:rPr>
              <a:t>Уколико је варијабла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која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се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упоређује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међу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студијским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групама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категоријска</a:t>
            </a:r>
            <a:r>
              <a:rPr lang="vi-VN" sz="2200" dirty="0" smtClean="0">
                <a:latin typeface="Candara" pitchFamily="34" charset="0"/>
              </a:rPr>
              <a:t>, </a:t>
            </a:r>
            <a:r>
              <a:rPr lang="sr-Cyrl-RS" sz="2200" dirty="0" smtClean="0">
                <a:latin typeface="Candara" pitchFamily="34" charset="0"/>
              </a:rPr>
              <a:t>неопходно </a:t>
            </a:r>
            <a:r>
              <a:rPr lang="sr-Cyrl-RS" sz="2200" dirty="0" smtClean="0">
                <a:latin typeface="Candara" pitchFamily="34" charset="0"/>
              </a:rPr>
              <a:t>је претпоставити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њену заступљеност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у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контролној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групи</a:t>
            </a:r>
            <a:r>
              <a:rPr lang="vi-VN" sz="2200" dirty="0" smtClean="0">
                <a:latin typeface="Candara" pitchFamily="34" charset="0"/>
              </a:rPr>
              <a:t>,</a:t>
            </a:r>
            <a:r>
              <a:rPr lang="sr-Cyrl-RS" sz="2200" dirty="0" smtClean="0">
                <a:latin typeface="Candara" pitchFamily="34" charset="0"/>
              </a:rPr>
              <a:t> 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ако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је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варијабла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континуална</a:t>
            </a:r>
            <a:r>
              <a:rPr lang="vi-VN" sz="2200" dirty="0" smtClean="0">
                <a:latin typeface="Candara" pitchFamily="34" charset="0"/>
              </a:rPr>
              <a:t>, </a:t>
            </a:r>
            <a:r>
              <a:rPr lang="sr-Cyrl-RS" sz="2200" dirty="0" smtClean="0">
                <a:latin typeface="Candara" pitchFamily="34" charset="0"/>
              </a:rPr>
              <a:t>потребна је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још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и претпоставка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величине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дисперзије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резултата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њеног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мерења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око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средње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вредности</a:t>
            </a:r>
            <a:r>
              <a:rPr lang="vi-VN" sz="2200" dirty="0" smtClean="0">
                <a:latin typeface="Candara" pitchFamily="34" charset="0"/>
              </a:rPr>
              <a:t>,</a:t>
            </a:r>
            <a:r>
              <a:rPr lang="sr-Cyrl-RS" sz="2200" dirty="0" smtClean="0">
                <a:latin typeface="Candara" pitchFamily="34" charset="0"/>
              </a:rPr>
              <a:t> односно варијансе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или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стандардне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девијације</a:t>
            </a:r>
            <a:r>
              <a:rPr lang="vi-VN" sz="2200" dirty="0" smtClean="0">
                <a:latin typeface="Candara" pitchFamily="34" charset="0"/>
              </a:rPr>
              <a:t>.</a:t>
            </a:r>
            <a:endParaRPr lang="sr-Cyrl-RS" sz="2200" dirty="0" smtClean="0">
              <a:latin typeface="Candara" pitchFamily="34" charset="0"/>
            </a:endParaRPr>
          </a:p>
          <a:p>
            <a:pPr marL="358775" indent="-358775"/>
            <a:r>
              <a:rPr lang="sr-Cyrl-RS" sz="2200" i="1" dirty="0" smtClean="0">
                <a:latin typeface="Candara" pitchFamily="34" charset="0"/>
              </a:rPr>
              <a:t>Поједини статистички софтвери који се могу коритити за ову намену: </a:t>
            </a:r>
            <a:r>
              <a:rPr lang="sr-Latn-RS" sz="2200" i="1" dirty="0" smtClean="0">
                <a:latin typeface="Candara" pitchFamily="34" charset="0"/>
              </a:rPr>
              <a:t>G-Power, DSTPLAN</a:t>
            </a:r>
            <a:r>
              <a:rPr lang="sr-Cyrl-RS" sz="2200" i="1" dirty="0" smtClean="0">
                <a:latin typeface="Candara" pitchFamily="34" charset="0"/>
              </a:rPr>
              <a:t>...</a:t>
            </a:r>
            <a:endParaRPr lang="en-US" sz="2200" i="1" dirty="0" smtClean="0">
              <a:latin typeface="Candara" pitchFamily="34" charset="0"/>
            </a:endParaRPr>
          </a:p>
          <a:p>
            <a:pPr marL="358775" indent="-358775"/>
            <a:endParaRPr lang="sr-Cyrl-RS" dirty="0" smtClean="0">
              <a:latin typeface="Candara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 smtClean="0">
                <a:latin typeface="Candara" pitchFamily="34" charset="0"/>
              </a:rPr>
              <a:t>Две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студијске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групе</a:t>
            </a:r>
            <a:r>
              <a:rPr lang="vi-VN" sz="3000" b="1" dirty="0" smtClean="0">
                <a:latin typeface="Candara" pitchFamily="34" charset="0"/>
              </a:rPr>
              <a:t>, </a:t>
            </a:r>
            <a:r>
              <a:rPr lang="sr-Cyrl-RS" sz="3000" b="1" dirty="0" smtClean="0">
                <a:latin typeface="Candara" pitchFamily="34" charset="0"/>
              </a:rPr>
              <a:t>континуална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варијабла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200" dirty="0" smtClean="0">
                <a:latin typeface="Candara" pitchFamily="34" charset="0"/>
              </a:rPr>
              <a:t>Величина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група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ће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бити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довољна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уколико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се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стварна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разлика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међу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популацијама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које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представљају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студијске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групе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у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вредности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континуалне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варијабле буде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налазила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у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оквиру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граница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поверења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око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разлике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међу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групама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коју будемо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пронашли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у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нашој</a:t>
            </a:r>
            <a:r>
              <a:rPr lang="vi-VN" sz="2200" dirty="0" smtClean="0">
                <a:latin typeface="Candara" pitchFamily="34" charset="0"/>
              </a:rPr>
              <a:t> </a:t>
            </a:r>
            <a:r>
              <a:rPr lang="sr-Cyrl-RS" sz="2200" dirty="0" smtClean="0">
                <a:latin typeface="Candara" pitchFamily="34" charset="0"/>
              </a:rPr>
              <a:t>студији</a:t>
            </a:r>
            <a:r>
              <a:rPr lang="vi-VN" sz="2200" dirty="0" smtClean="0">
                <a:latin typeface="Candara" pitchFamily="34" charset="0"/>
              </a:rPr>
              <a:t>. </a:t>
            </a:r>
            <a:endParaRPr lang="sr-Cyrl-RS" sz="2200" dirty="0" smtClean="0">
              <a:latin typeface="Candara" pitchFamily="34" charset="0"/>
            </a:endParaRPr>
          </a:p>
          <a:p>
            <a:endParaRPr lang="sr-Latn-RS" sz="2000" dirty="0" smtClean="0">
              <a:latin typeface="Candara" pitchFamily="34" charset="0"/>
            </a:endParaRPr>
          </a:p>
          <a:p>
            <a:pPr>
              <a:buNone/>
            </a:pPr>
            <a:endParaRPr lang="sr-Cyrl-RS" sz="2000" dirty="0" smtClean="0">
              <a:latin typeface="Candara" pitchFamily="34" charset="0"/>
            </a:endParaRPr>
          </a:p>
        </p:txBody>
      </p:sp>
      <p:sp>
        <p:nvSpPr>
          <p:cNvPr id="1126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26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2643" name="Object 3"/>
          <p:cNvGraphicFramePr>
            <a:graphicFrameLocks noChangeAspect="1"/>
          </p:cNvGraphicFramePr>
          <p:nvPr/>
        </p:nvGraphicFramePr>
        <p:xfrm>
          <a:off x="928662" y="4000504"/>
          <a:ext cx="3058440" cy="1071570"/>
        </p:xfrm>
        <a:graphic>
          <a:graphicData uri="http://schemas.openxmlformats.org/presentationml/2006/ole">
            <p:oleObj spid="_x0000_s112643" name="Equation" r:id="rId3" imgW="1308100" imgH="457200" progId="">
              <p:embed/>
            </p:oleObj>
          </a:graphicData>
        </a:graphic>
      </p:graphicFrame>
      <p:sp>
        <p:nvSpPr>
          <p:cNvPr id="7" name="Rectangle 6"/>
          <p:cNvSpPr/>
          <p:nvPr/>
        </p:nvSpPr>
        <p:spPr>
          <a:xfrm>
            <a:off x="4286248" y="3357562"/>
            <a:ext cx="4429156" cy="2519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54013" algn="l"/>
              </a:tabLst>
            </a:pPr>
            <a:r>
              <a:rPr lang="sr-Latn-RS" sz="1400" dirty="0" smtClean="0">
                <a:latin typeface="Candara" pitchFamily="34" charset="0"/>
              </a:rPr>
              <a:t>N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Latn-RS" sz="1400" dirty="0" smtClean="0">
                <a:latin typeface="Candara" pitchFamily="34" charset="0"/>
              </a:rPr>
              <a:t>- </a:t>
            </a:r>
            <a:r>
              <a:rPr lang="sr-Cyrl-RS" sz="1400" dirty="0" smtClean="0">
                <a:latin typeface="Candara" pitchFamily="34" charset="0"/>
              </a:rPr>
              <a:t>	број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јединки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у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свакој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од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група</a:t>
            </a:r>
            <a:endParaRPr lang="sr-Latn-RS" sz="1400" dirty="0" smtClean="0">
              <a:latin typeface="Candara" pitchFamily="34" charset="0"/>
            </a:endParaRPr>
          </a:p>
          <a:p>
            <a:pPr>
              <a:tabLst>
                <a:tab pos="176213" algn="l"/>
                <a:tab pos="354013" algn="l"/>
              </a:tabLst>
            </a:pPr>
            <a:r>
              <a:rPr lang="sr-Latn-RS" sz="1400" dirty="0" smtClean="0">
                <a:latin typeface="Candara" pitchFamily="34" charset="0"/>
              </a:rPr>
              <a:t>a</a:t>
            </a:r>
            <a:r>
              <a:rPr lang="vi-VN" sz="1400" dirty="0" smtClean="0">
                <a:latin typeface="Candara" pitchFamily="34" charset="0"/>
              </a:rPr>
              <a:t> -</a:t>
            </a:r>
            <a:r>
              <a:rPr lang="sr-Cyrl-RS" sz="1400" dirty="0" smtClean="0">
                <a:latin typeface="Candara" pitchFamily="34" charset="0"/>
              </a:rPr>
              <a:t>		вредност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која</a:t>
            </a:r>
            <a:r>
              <a:rPr lang="sr-Latn-RS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одређује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ширину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нормалне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			дистрибуције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на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основу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вредности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el-GR" sz="1400" dirty="0" smtClean="0">
                <a:latin typeface="Candara" pitchFamily="34" charset="0"/>
              </a:rPr>
              <a:t>α</a:t>
            </a:r>
            <a:r>
              <a:rPr lang="sr-Latn-RS" sz="1400" dirty="0" smtClean="0">
                <a:latin typeface="Candara" pitchFamily="34" charset="0"/>
              </a:rPr>
              <a:t> (a=1,96 </a:t>
            </a:r>
            <a:r>
              <a:rPr lang="sr-Cyrl-RS" sz="1400" dirty="0" smtClean="0">
                <a:latin typeface="Candara" pitchFamily="34" charset="0"/>
              </a:rPr>
              <a:t>за                  		</a:t>
            </a:r>
            <a:r>
              <a:rPr lang="el-GR" sz="1400" dirty="0" smtClean="0">
                <a:latin typeface="Candara" pitchFamily="34" charset="0"/>
              </a:rPr>
              <a:t>α</a:t>
            </a:r>
            <a:r>
              <a:rPr lang="sr-Latn-RS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=0,05 односно </a:t>
            </a:r>
            <a:r>
              <a:rPr lang="sr-Latn-RS" sz="1400" dirty="0" smtClean="0">
                <a:latin typeface="Candara" pitchFamily="34" charset="0"/>
              </a:rPr>
              <a:t>a=</a:t>
            </a:r>
            <a:r>
              <a:rPr lang="sr-Cyrl-RS" sz="1400" dirty="0" smtClean="0">
                <a:latin typeface="Candara" pitchFamily="34" charset="0"/>
              </a:rPr>
              <a:t>2</a:t>
            </a:r>
            <a:r>
              <a:rPr lang="sr-Latn-RS" sz="1400" dirty="0" smtClean="0">
                <a:latin typeface="Candara" pitchFamily="34" charset="0"/>
              </a:rPr>
              <a:t>,</a:t>
            </a:r>
            <a:r>
              <a:rPr lang="sr-Cyrl-RS" sz="1400" dirty="0" smtClean="0">
                <a:latin typeface="Candara" pitchFamily="34" charset="0"/>
              </a:rPr>
              <a:t>58</a:t>
            </a:r>
            <a:r>
              <a:rPr lang="sr-Latn-RS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за </a:t>
            </a:r>
            <a:r>
              <a:rPr lang="el-GR" sz="1400" dirty="0" smtClean="0">
                <a:latin typeface="Candara" pitchFamily="34" charset="0"/>
              </a:rPr>
              <a:t>α</a:t>
            </a:r>
            <a:r>
              <a:rPr lang="sr-Cyrl-RS" sz="1400" dirty="0" smtClean="0">
                <a:latin typeface="Candara" pitchFamily="34" charset="0"/>
              </a:rPr>
              <a:t>=0,01) </a:t>
            </a:r>
            <a:endParaRPr lang="sr-Latn-RS" sz="1400" dirty="0" smtClean="0">
              <a:latin typeface="Candara" pitchFamily="34" charset="0"/>
            </a:endParaRPr>
          </a:p>
          <a:p>
            <a:pPr>
              <a:tabLst>
                <a:tab pos="354013" algn="l"/>
              </a:tabLst>
            </a:pPr>
            <a:r>
              <a:rPr lang="sr-Latn-RS" sz="1400" dirty="0" smtClean="0">
                <a:latin typeface="Candara" pitchFamily="34" charset="0"/>
              </a:rPr>
              <a:t>b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-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	вредност</a:t>
            </a:r>
            <a:r>
              <a:rPr lang="sr-Latn-RS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која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одређује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ширину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нормалне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	дистрибуције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на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основу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величине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снаге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студије</a:t>
            </a:r>
            <a:r>
              <a:rPr lang="sr-Latn-RS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	</a:t>
            </a:r>
            <a:r>
              <a:rPr lang="sr-Latn-RS" sz="1400" dirty="0" smtClean="0">
                <a:latin typeface="Candara" pitchFamily="34" charset="0"/>
              </a:rPr>
              <a:t>(b=</a:t>
            </a:r>
            <a:r>
              <a:rPr lang="sr-Cyrl-RS" sz="1400" dirty="0" smtClean="0">
                <a:latin typeface="Candara" pitchFamily="34" charset="0"/>
              </a:rPr>
              <a:t>0</a:t>
            </a:r>
            <a:r>
              <a:rPr lang="sr-Latn-RS" sz="1400" dirty="0" smtClean="0">
                <a:latin typeface="Candara" pitchFamily="34" charset="0"/>
              </a:rPr>
              <a:t>,</a:t>
            </a:r>
            <a:r>
              <a:rPr lang="sr-Cyrl-RS" sz="1400" dirty="0" smtClean="0">
                <a:latin typeface="Candara" pitchFamily="34" charset="0"/>
              </a:rPr>
              <a:t>842 за </a:t>
            </a:r>
            <a:r>
              <a:rPr lang="sr-Latn-RS" sz="1400" dirty="0" smtClean="0">
                <a:latin typeface="Candara" pitchFamily="34" charset="0"/>
              </a:rPr>
              <a:t>P</a:t>
            </a:r>
            <a:r>
              <a:rPr lang="sr-Cyrl-RS" sz="1400" dirty="0" smtClean="0">
                <a:latin typeface="Candara" pitchFamily="34" charset="0"/>
              </a:rPr>
              <a:t>=</a:t>
            </a:r>
            <a:r>
              <a:rPr lang="sr-Latn-RS" sz="1400" dirty="0" smtClean="0">
                <a:latin typeface="Candara" pitchFamily="34" charset="0"/>
              </a:rPr>
              <a:t>80%</a:t>
            </a:r>
            <a:r>
              <a:rPr lang="sr-Cyrl-RS" sz="1400" dirty="0" smtClean="0">
                <a:latin typeface="Candara" pitchFamily="34" charset="0"/>
              </a:rPr>
              <a:t> односно </a:t>
            </a:r>
            <a:r>
              <a:rPr lang="sr-Latn-RS" sz="1400" dirty="0" smtClean="0">
                <a:latin typeface="Candara" pitchFamily="34" charset="0"/>
              </a:rPr>
              <a:t>b=1,2</a:t>
            </a:r>
            <a:r>
              <a:rPr lang="sr-Cyrl-RS" sz="1400" dirty="0" smtClean="0">
                <a:latin typeface="Candara" pitchFamily="34" charset="0"/>
              </a:rPr>
              <a:t>8</a:t>
            </a:r>
            <a:r>
              <a:rPr lang="sr-Latn-RS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за </a:t>
            </a:r>
            <a:r>
              <a:rPr lang="sr-Latn-RS" sz="1400" dirty="0" smtClean="0">
                <a:latin typeface="Candara" pitchFamily="34" charset="0"/>
              </a:rPr>
              <a:t>P</a:t>
            </a:r>
            <a:r>
              <a:rPr lang="sr-Cyrl-RS" sz="1400" dirty="0" smtClean="0">
                <a:latin typeface="Candara" pitchFamily="34" charset="0"/>
              </a:rPr>
              <a:t>=</a:t>
            </a:r>
            <a:r>
              <a:rPr lang="sr-Latn-RS" sz="1400" dirty="0" smtClean="0">
                <a:latin typeface="Candara" pitchFamily="34" charset="0"/>
              </a:rPr>
              <a:t>90%</a:t>
            </a:r>
            <a:r>
              <a:rPr lang="sr-Cyrl-RS" sz="1400" dirty="0" smtClean="0">
                <a:latin typeface="Candara" pitchFamily="34" charset="0"/>
              </a:rPr>
              <a:t>) </a:t>
            </a:r>
            <a:endParaRPr lang="en-US" sz="1400" dirty="0" smtClean="0">
              <a:latin typeface="Candara" pitchFamily="34" charset="0"/>
            </a:endParaRPr>
          </a:p>
          <a:p>
            <a:pPr>
              <a:tabLst>
                <a:tab pos="354013" algn="l"/>
              </a:tabLst>
            </a:pPr>
            <a:r>
              <a:rPr lang="sr-Latn-RS" sz="1400" dirty="0" smtClean="0">
                <a:latin typeface="Candara" pitchFamily="34" charset="0"/>
              </a:rPr>
              <a:t>SD </a:t>
            </a:r>
            <a:r>
              <a:rPr lang="vi-VN" sz="1400" dirty="0" smtClean="0">
                <a:latin typeface="Candara" pitchFamily="34" charset="0"/>
              </a:rPr>
              <a:t>- </a:t>
            </a:r>
            <a:r>
              <a:rPr lang="sr-Cyrl-RS" sz="1400" dirty="0" smtClean="0">
                <a:latin typeface="Candara" pitchFamily="34" charset="0"/>
              </a:rPr>
              <a:t>	стандардна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девијација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средње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вредности</a:t>
            </a:r>
            <a:r>
              <a:rPr lang="sr-Latn-RS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	варијабле у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популацији</a:t>
            </a:r>
          </a:p>
          <a:p>
            <a:pPr>
              <a:tabLst>
                <a:tab pos="354013" algn="l"/>
              </a:tabLst>
            </a:pPr>
            <a:r>
              <a:rPr lang="vi-VN" sz="1400" dirty="0" smtClean="0">
                <a:latin typeface="Candara" pitchFamily="34" charset="0"/>
              </a:rPr>
              <a:t>µ</a:t>
            </a:r>
            <a:r>
              <a:rPr lang="sr-Latn-RS" sz="1400" baseline="-25000" dirty="0" smtClean="0">
                <a:latin typeface="Candara" pitchFamily="34" charset="0"/>
              </a:rPr>
              <a:t>1 </a:t>
            </a:r>
            <a:r>
              <a:rPr lang="vi-VN" sz="1400" dirty="0" smtClean="0">
                <a:latin typeface="Candara" pitchFamily="34" charset="0"/>
              </a:rPr>
              <a:t>- </a:t>
            </a:r>
            <a:r>
              <a:rPr lang="sr-Cyrl-RS" sz="1400" dirty="0" smtClean="0">
                <a:latin typeface="Candara" pitchFamily="34" charset="0"/>
              </a:rPr>
              <a:t>	средња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вредност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варијабле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у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једној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групи</a:t>
            </a:r>
            <a:endParaRPr lang="sr-Latn-RS" sz="1400" dirty="0" smtClean="0">
              <a:latin typeface="Candara" pitchFamily="34" charset="0"/>
            </a:endParaRPr>
          </a:p>
          <a:p>
            <a:pPr>
              <a:tabLst>
                <a:tab pos="354013" algn="l"/>
              </a:tabLst>
            </a:pPr>
            <a:r>
              <a:rPr lang="vi-VN" sz="1400" dirty="0" smtClean="0">
                <a:latin typeface="Candara" pitchFamily="34" charset="0"/>
              </a:rPr>
              <a:t>µ</a:t>
            </a:r>
            <a:r>
              <a:rPr lang="sr-Latn-RS" sz="1400" baseline="-25000" dirty="0" smtClean="0">
                <a:latin typeface="Candara" pitchFamily="34" charset="0"/>
              </a:rPr>
              <a:t>2 </a:t>
            </a:r>
            <a:r>
              <a:rPr lang="vi-VN" sz="1400" dirty="0" smtClean="0">
                <a:latin typeface="Candara" pitchFamily="34" charset="0"/>
              </a:rPr>
              <a:t>- </a:t>
            </a:r>
            <a:r>
              <a:rPr lang="sr-Cyrl-RS" sz="1400" dirty="0" smtClean="0">
                <a:latin typeface="Candara" pitchFamily="34" charset="0"/>
              </a:rPr>
              <a:t>	средња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вредност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варијабле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у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другој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групи</a:t>
            </a:r>
            <a:endParaRPr lang="sr-Cyrl-RS" sz="1400" dirty="0" smtClean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 smtClean="0">
                <a:latin typeface="Candara" pitchFamily="34" charset="0"/>
              </a:rPr>
              <a:t>Две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студијске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групе</a:t>
            </a:r>
            <a:r>
              <a:rPr lang="vi-VN" sz="3000" b="1" dirty="0" smtClean="0">
                <a:latin typeface="Candara" pitchFamily="34" charset="0"/>
              </a:rPr>
              <a:t>, </a:t>
            </a:r>
            <a:r>
              <a:rPr lang="sr-Cyrl-RS" sz="3000" b="1" dirty="0" smtClean="0">
                <a:latin typeface="Candara" pitchFamily="34" charset="0"/>
              </a:rPr>
              <a:t/>
            </a:r>
            <a:br>
              <a:rPr lang="sr-Cyrl-RS" sz="3000" b="1" dirty="0" smtClean="0">
                <a:latin typeface="Candara" pitchFamily="34" charset="0"/>
              </a:rPr>
            </a:br>
            <a:r>
              <a:rPr lang="sr-Cyrl-RS" sz="3000" b="1" dirty="0" smtClean="0">
                <a:latin typeface="Candara" pitchFamily="34" charset="0"/>
              </a:rPr>
              <a:t>категоријска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дихотома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варијабла</a:t>
            </a:r>
            <a:endParaRPr lang="en-US" sz="3000" b="1" dirty="0"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525963"/>
          </a:xfrm>
        </p:spPr>
        <p:txBody>
          <a:bodyPr/>
          <a:lstStyle/>
          <a:p>
            <a:r>
              <a:rPr lang="sr-Cyrl-RS" sz="2000" dirty="0" smtClean="0">
                <a:latin typeface="Candara" pitchFamily="34" charset="0"/>
              </a:rPr>
              <a:t>Такође се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полази од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исте претпоставке као у претходном случају</a:t>
            </a:r>
            <a:endParaRPr lang="sr-Latn-RS" sz="2000" dirty="0" smtClean="0">
              <a:latin typeface="Candara" pitchFamily="34" charset="0"/>
            </a:endParaRPr>
          </a:p>
          <a:p>
            <a:r>
              <a:rPr lang="sr-Cyrl-RS" sz="2000" dirty="0" smtClean="0">
                <a:latin typeface="Candara" pitchFamily="34" charset="0"/>
              </a:rPr>
              <a:t>За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израчунавање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величине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групе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користи се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формула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која</a:t>
            </a:r>
            <a:r>
              <a:rPr lang="sr-Latn-RS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изједначава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очекивану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разлику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заступљености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једне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вредности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дихотоме</a:t>
            </a:r>
            <a:r>
              <a:rPr lang="sr-Latn-RS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варијабле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између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група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са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делом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ширине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нормалне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дистрибуције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тих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разлика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из хипотетичких</a:t>
            </a:r>
            <a:r>
              <a:rPr lang="vi-VN" sz="2000" dirty="0" smtClean="0">
                <a:latin typeface="Candara" pitchFamily="34" charset="0"/>
              </a:rPr>
              <a:t>, </a:t>
            </a:r>
            <a:r>
              <a:rPr lang="sr-Cyrl-RS" sz="2000" dirty="0" smtClean="0">
                <a:latin typeface="Candara" pitchFamily="34" charset="0"/>
              </a:rPr>
              <a:t>поновљених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студија</a:t>
            </a:r>
            <a:r>
              <a:rPr lang="vi-VN" sz="2000" dirty="0" smtClean="0">
                <a:latin typeface="Candara" pitchFamily="34" charset="0"/>
              </a:rPr>
              <a:t>. </a:t>
            </a:r>
            <a:endParaRPr lang="sr-Latn-RS" sz="2000" dirty="0" smtClean="0">
              <a:latin typeface="Candara" pitchFamily="34" charset="0"/>
            </a:endParaRPr>
          </a:p>
        </p:txBody>
      </p:sp>
      <p:sp>
        <p:nvSpPr>
          <p:cNvPr id="1167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6737" name="Object 1"/>
          <p:cNvGraphicFramePr>
            <a:graphicFrameLocks noChangeAspect="1"/>
          </p:cNvGraphicFramePr>
          <p:nvPr/>
        </p:nvGraphicFramePr>
        <p:xfrm>
          <a:off x="928662" y="4143379"/>
          <a:ext cx="3286148" cy="861639"/>
        </p:xfrm>
        <a:graphic>
          <a:graphicData uri="http://schemas.openxmlformats.org/presentationml/2006/ole">
            <p:oleObj spid="_x0000_s116737" name="Equation" r:id="rId3" imgW="1930400" imgH="419100" progId="">
              <p:embed/>
            </p:oleObj>
          </a:graphicData>
        </a:graphic>
      </p:graphicFrame>
      <p:sp>
        <p:nvSpPr>
          <p:cNvPr id="6" name="Rectangle 5"/>
          <p:cNvSpPr/>
          <p:nvPr/>
        </p:nvSpPr>
        <p:spPr>
          <a:xfrm>
            <a:off x="4286248" y="3103150"/>
            <a:ext cx="4500594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65113" algn="l"/>
              </a:tabLst>
            </a:pPr>
            <a:r>
              <a:rPr lang="sr-Latn-RS" sz="1400" dirty="0" smtClean="0">
                <a:latin typeface="Candara" pitchFamily="34" charset="0"/>
              </a:rPr>
              <a:t>N</a:t>
            </a:r>
            <a:r>
              <a:rPr lang="sr-Cyrl-RS" sz="1400" dirty="0" smtClean="0">
                <a:latin typeface="Candara" pitchFamily="34" charset="0"/>
              </a:rPr>
              <a:t> </a:t>
            </a:r>
            <a:r>
              <a:rPr lang="vi-VN" sz="1400" dirty="0" smtClean="0">
                <a:latin typeface="Candara" pitchFamily="34" charset="0"/>
              </a:rPr>
              <a:t>-</a:t>
            </a:r>
            <a:r>
              <a:rPr lang="sr-Cyrl-RS" sz="1400" dirty="0" smtClean="0">
                <a:latin typeface="Candara" pitchFamily="34" charset="0"/>
              </a:rPr>
              <a:t> </a:t>
            </a:r>
            <a:r>
              <a:rPr lang="sr-Latn-RS" sz="1400" dirty="0" smtClean="0">
                <a:latin typeface="Candara" pitchFamily="34" charset="0"/>
              </a:rPr>
              <a:t>	</a:t>
            </a:r>
            <a:r>
              <a:rPr lang="sr-Cyrl-RS" sz="1400" dirty="0" smtClean="0">
                <a:latin typeface="Candara" pitchFamily="34" charset="0"/>
              </a:rPr>
              <a:t>потребан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број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јединки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у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свакој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од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група</a:t>
            </a:r>
          </a:p>
          <a:p>
            <a:pPr>
              <a:tabLst>
                <a:tab pos="265113" algn="l"/>
              </a:tabLst>
            </a:pPr>
            <a:r>
              <a:rPr lang="sr-Cyrl-RS" sz="1400" dirty="0" smtClean="0">
                <a:latin typeface="Candara" pitchFamily="34" charset="0"/>
              </a:rPr>
              <a:t>а</a:t>
            </a:r>
            <a:r>
              <a:rPr lang="vi-VN" sz="1400" dirty="0" smtClean="0">
                <a:latin typeface="Candara" pitchFamily="34" charset="0"/>
              </a:rPr>
              <a:t> - </a:t>
            </a:r>
            <a:r>
              <a:rPr lang="sr-Latn-RS" sz="1400" dirty="0" smtClean="0">
                <a:latin typeface="Candara" pitchFamily="34" charset="0"/>
              </a:rPr>
              <a:t>	</a:t>
            </a:r>
            <a:r>
              <a:rPr lang="sr-Cyrl-RS" sz="1400" dirty="0" smtClean="0">
                <a:latin typeface="Candara" pitchFamily="34" charset="0"/>
              </a:rPr>
              <a:t>вредност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која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одређује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ширину нормалне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Latn-RS" sz="1400" dirty="0" smtClean="0">
                <a:latin typeface="Candara" pitchFamily="34" charset="0"/>
              </a:rPr>
              <a:t>	</a:t>
            </a:r>
            <a:r>
              <a:rPr lang="sr-Cyrl-RS" sz="1400" dirty="0" smtClean="0">
                <a:latin typeface="Candara" pitchFamily="34" charset="0"/>
              </a:rPr>
              <a:t>дистрибуције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на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основу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вредности </a:t>
            </a:r>
            <a:r>
              <a:rPr lang="el-GR" sz="1400" dirty="0" smtClean="0">
                <a:latin typeface="Candara" pitchFamily="34" charset="0"/>
              </a:rPr>
              <a:t>α</a:t>
            </a:r>
            <a:endParaRPr lang="sr-Cyrl-RS" sz="1400" dirty="0" smtClean="0">
              <a:latin typeface="Candara" pitchFamily="34" charset="0"/>
            </a:endParaRPr>
          </a:p>
          <a:p>
            <a:pPr>
              <a:tabLst>
                <a:tab pos="265113" algn="l"/>
              </a:tabLst>
            </a:pPr>
            <a:r>
              <a:rPr lang="sr-Latn-RS" sz="1400" dirty="0" smtClean="0">
                <a:latin typeface="Candara" pitchFamily="34" charset="0"/>
              </a:rPr>
              <a:t>b</a:t>
            </a:r>
            <a:r>
              <a:rPr lang="vi-VN" sz="1400" dirty="0" smtClean="0">
                <a:latin typeface="Candara" pitchFamily="34" charset="0"/>
              </a:rPr>
              <a:t> -</a:t>
            </a:r>
            <a:r>
              <a:rPr lang="sr-Latn-RS" sz="1400" dirty="0" smtClean="0">
                <a:latin typeface="Candara" pitchFamily="34" charset="0"/>
              </a:rPr>
              <a:t>	</a:t>
            </a:r>
            <a:r>
              <a:rPr lang="sr-Cyrl-RS" sz="1400" dirty="0" smtClean="0">
                <a:latin typeface="Candara" pitchFamily="34" charset="0"/>
              </a:rPr>
              <a:t>вредност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која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одређује</a:t>
            </a:r>
            <a:r>
              <a:rPr lang="sr-Latn-RS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ширину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нормалне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Latn-RS" sz="1400" dirty="0" smtClean="0">
                <a:latin typeface="Candara" pitchFamily="34" charset="0"/>
              </a:rPr>
              <a:t>	</a:t>
            </a:r>
            <a:r>
              <a:rPr lang="sr-Cyrl-RS" sz="1400" dirty="0" smtClean="0">
                <a:latin typeface="Candara" pitchFamily="34" charset="0"/>
              </a:rPr>
              <a:t>дистрибуције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на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основу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величине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снаге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студије</a:t>
            </a:r>
            <a:r>
              <a:rPr lang="vi-VN" sz="1400" dirty="0" smtClean="0">
                <a:latin typeface="Candara" pitchFamily="34" charset="0"/>
              </a:rPr>
              <a:t> (</a:t>
            </a:r>
            <a:r>
              <a:rPr lang="sr-Latn-RS" sz="1400" dirty="0" smtClean="0">
                <a:latin typeface="Candara" pitchFamily="34" charset="0"/>
              </a:rPr>
              <a:t>P</a:t>
            </a:r>
            <a:r>
              <a:rPr lang="vi-VN" sz="1400" dirty="0" smtClean="0">
                <a:latin typeface="Candara" pitchFamily="34" charset="0"/>
              </a:rPr>
              <a:t>) </a:t>
            </a:r>
            <a:endParaRPr lang="sr-Latn-RS" sz="1400" dirty="0" smtClean="0">
              <a:latin typeface="Candara" pitchFamily="34" charset="0"/>
            </a:endParaRPr>
          </a:p>
          <a:p>
            <a:pPr>
              <a:tabLst>
                <a:tab pos="265113" algn="l"/>
              </a:tabLst>
            </a:pPr>
            <a:r>
              <a:rPr lang="sr-Latn-RS" sz="1400" dirty="0" smtClean="0">
                <a:latin typeface="Candara" pitchFamily="34" charset="0"/>
              </a:rPr>
              <a:t>	</a:t>
            </a:r>
            <a:r>
              <a:rPr lang="sr-Cyrl-RS" sz="1400" dirty="0" smtClean="0">
                <a:latin typeface="Candara" pitchFamily="34" charset="0"/>
              </a:rPr>
              <a:t>Вредност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а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је</a:t>
            </a:r>
            <a:r>
              <a:rPr lang="sr-Latn-RS" sz="1400" dirty="0" smtClean="0">
                <a:latin typeface="Candara" pitchFamily="34" charset="0"/>
              </a:rPr>
              <a:t> </a:t>
            </a:r>
            <a:r>
              <a:rPr lang="vi-VN" sz="1400" dirty="0" smtClean="0">
                <a:latin typeface="Candara" pitchFamily="34" charset="0"/>
              </a:rPr>
              <a:t>1</a:t>
            </a:r>
            <a:r>
              <a:rPr lang="sr-Latn-RS" sz="1400" dirty="0" smtClean="0">
                <a:latin typeface="Candara" pitchFamily="34" charset="0"/>
              </a:rPr>
              <a:t>,</a:t>
            </a:r>
            <a:r>
              <a:rPr lang="vi-VN" sz="1400" dirty="0" smtClean="0">
                <a:latin typeface="Candara" pitchFamily="34" charset="0"/>
              </a:rPr>
              <a:t>96 </a:t>
            </a:r>
            <a:r>
              <a:rPr lang="sr-Cyrl-RS" sz="1400" dirty="0" smtClean="0">
                <a:latin typeface="Candara" pitchFamily="34" charset="0"/>
              </a:rPr>
              <a:t>за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el-GR" sz="1400" dirty="0" smtClean="0">
                <a:latin typeface="Candara" pitchFamily="34" charset="0"/>
              </a:rPr>
              <a:t>α</a:t>
            </a:r>
            <a:r>
              <a:rPr lang="vi-VN" sz="1400" dirty="0" smtClean="0">
                <a:latin typeface="Candara" pitchFamily="34" charset="0"/>
              </a:rPr>
              <a:t>=0</a:t>
            </a:r>
            <a:r>
              <a:rPr lang="sr-Latn-RS" sz="1400" dirty="0" smtClean="0">
                <a:latin typeface="Candara" pitchFamily="34" charset="0"/>
              </a:rPr>
              <a:t>,</a:t>
            </a:r>
            <a:r>
              <a:rPr lang="vi-VN" sz="1400" dirty="0" smtClean="0">
                <a:latin typeface="Candara" pitchFamily="34" charset="0"/>
              </a:rPr>
              <a:t>05, </a:t>
            </a:r>
            <a:r>
              <a:rPr lang="sr-Cyrl-RS" sz="1400" dirty="0" smtClean="0">
                <a:latin typeface="Candara" pitchFamily="34" charset="0"/>
              </a:rPr>
              <a:t>и</a:t>
            </a:r>
            <a:r>
              <a:rPr lang="vi-VN" sz="1400" dirty="0" smtClean="0">
                <a:latin typeface="Candara" pitchFamily="34" charset="0"/>
              </a:rPr>
              <a:t> 2</a:t>
            </a:r>
            <a:r>
              <a:rPr lang="sr-Latn-RS" sz="1400" dirty="0" smtClean="0">
                <a:latin typeface="Candara" pitchFamily="34" charset="0"/>
              </a:rPr>
              <a:t>,</a:t>
            </a:r>
            <a:r>
              <a:rPr lang="vi-VN" sz="1400" dirty="0" smtClean="0">
                <a:latin typeface="Candara" pitchFamily="34" charset="0"/>
              </a:rPr>
              <a:t>58 </a:t>
            </a:r>
            <a:r>
              <a:rPr lang="sr-Cyrl-RS" sz="1400" dirty="0" smtClean="0">
                <a:latin typeface="Candara" pitchFamily="34" charset="0"/>
              </a:rPr>
              <a:t>за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el-GR" sz="1400" dirty="0" smtClean="0">
                <a:latin typeface="Candara" pitchFamily="34" charset="0"/>
              </a:rPr>
              <a:t>α</a:t>
            </a:r>
            <a:r>
              <a:rPr lang="vi-VN" sz="1400" dirty="0" smtClean="0">
                <a:latin typeface="Candara" pitchFamily="34" charset="0"/>
              </a:rPr>
              <a:t>=0</a:t>
            </a:r>
            <a:r>
              <a:rPr lang="sr-Latn-RS" sz="1400" dirty="0" smtClean="0">
                <a:latin typeface="Candara" pitchFamily="34" charset="0"/>
              </a:rPr>
              <a:t>,</a:t>
            </a:r>
            <a:r>
              <a:rPr lang="vi-VN" sz="1400" dirty="0" smtClean="0">
                <a:latin typeface="Candara" pitchFamily="34" charset="0"/>
              </a:rPr>
              <a:t>01. </a:t>
            </a:r>
            <a:r>
              <a:rPr lang="sr-Latn-RS" sz="1400" dirty="0" smtClean="0">
                <a:latin typeface="Candara" pitchFamily="34" charset="0"/>
              </a:rPr>
              <a:t>	</a:t>
            </a:r>
            <a:r>
              <a:rPr lang="sr-Cyrl-RS" sz="1400" dirty="0" smtClean="0">
                <a:latin typeface="Candara" pitchFamily="34" charset="0"/>
              </a:rPr>
              <a:t>Вредност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Latn-RS" sz="1400" dirty="0" smtClean="0">
                <a:latin typeface="Candara" pitchFamily="34" charset="0"/>
              </a:rPr>
              <a:t>b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је</a:t>
            </a:r>
            <a:r>
              <a:rPr lang="vi-VN" sz="1400" dirty="0" smtClean="0">
                <a:latin typeface="Candara" pitchFamily="34" charset="0"/>
              </a:rPr>
              <a:t> 0</a:t>
            </a:r>
            <a:r>
              <a:rPr lang="sr-Latn-RS" sz="1400" dirty="0" smtClean="0">
                <a:latin typeface="Candara" pitchFamily="34" charset="0"/>
              </a:rPr>
              <a:t>,</a:t>
            </a:r>
            <a:r>
              <a:rPr lang="vi-VN" sz="1400" dirty="0" smtClean="0">
                <a:latin typeface="Candara" pitchFamily="34" charset="0"/>
              </a:rPr>
              <a:t>842 </a:t>
            </a:r>
            <a:r>
              <a:rPr lang="sr-Cyrl-RS" sz="1400" dirty="0" smtClean="0">
                <a:latin typeface="Candara" pitchFamily="34" charset="0"/>
              </a:rPr>
              <a:t>за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Latn-RS" sz="1400" dirty="0" smtClean="0">
                <a:latin typeface="Candara" pitchFamily="34" charset="0"/>
              </a:rPr>
              <a:t>P</a:t>
            </a:r>
            <a:r>
              <a:rPr lang="vi-VN" sz="1400" dirty="0" smtClean="0">
                <a:latin typeface="Candara" pitchFamily="34" charset="0"/>
              </a:rPr>
              <a:t>=80%, </a:t>
            </a:r>
            <a:r>
              <a:rPr lang="sr-Cyrl-RS" sz="1400" dirty="0" smtClean="0">
                <a:latin typeface="Candara" pitchFamily="34" charset="0"/>
              </a:rPr>
              <a:t>и</a:t>
            </a:r>
            <a:r>
              <a:rPr lang="vi-VN" sz="1400" dirty="0" smtClean="0">
                <a:latin typeface="Candara" pitchFamily="34" charset="0"/>
              </a:rPr>
              <a:t> 1</a:t>
            </a:r>
            <a:r>
              <a:rPr lang="sr-Latn-RS" sz="1400" dirty="0" smtClean="0">
                <a:latin typeface="Candara" pitchFamily="34" charset="0"/>
              </a:rPr>
              <a:t>,</a:t>
            </a:r>
            <a:r>
              <a:rPr lang="vi-VN" sz="1400" dirty="0" smtClean="0">
                <a:latin typeface="Candara" pitchFamily="34" charset="0"/>
              </a:rPr>
              <a:t>28 </a:t>
            </a:r>
            <a:r>
              <a:rPr lang="sr-Cyrl-RS" sz="1400" dirty="0" smtClean="0">
                <a:latin typeface="Candara" pitchFamily="34" charset="0"/>
              </a:rPr>
              <a:t>за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Latn-RS" sz="1400" dirty="0" smtClean="0">
                <a:latin typeface="Candara" pitchFamily="34" charset="0"/>
              </a:rPr>
              <a:t>P</a:t>
            </a:r>
            <a:r>
              <a:rPr lang="vi-VN" sz="1400" dirty="0" smtClean="0">
                <a:latin typeface="Candara" pitchFamily="34" charset="0"/>
              </a:rPr>
              <a:t>=90%.</a:t>
            </a:r>
            <a:endParaRPr lang="en-US" sz="1400" dirty="0" smtClean="0">
              <a:latin typeface="Candara" pitchFamily="34" charset="0"/>
            </a:endParaRPr>
          </a:p>
          <a:p>
            <a:pPr>
              <a:tabLst>
                <a:tab pos="265113" algn="l"/>
              </a:tabLst>
            </a:pPr>
            <a:r>
              <a:rPr lang="sr-Latn-RS" sz="1400" dirty="0" smtClean="0">
                <a:latin typeface="Candara" pitchFamily="34" charset="0"/>
              </a:rPr>
              <a:t>p</a:t>
            </a:r>
            <a:r>
              <a:rPr lang="sr-Latn-RS" sz="1400" baseline="-25000" dirty="0" smtClean="0">
                <a:latin typeface="Candara" pitchFamily="34" charset="0"/>
              </a:rPr>
              <a:t>1</a:t>
            </a:r>
            <a:r>
              <a:rPr lang="vi-VN" sz="1400" dirty="0" smtClean="0">
                <a:latin typeface="Candara" pitchFamily="34" charset="0"/>
              </a:rPr>
              <a:t>- </a:t>
            </a:r>
            <a:r>
              <a:rPr lang="sr-Cyrl-RS" sz="1400" dirty="0" smtClean="0">
                <a:latin typeface="Candara" pitchFamily="34" charset="0"/>
              </a:rPr>
              <a:t>	заступљеност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једне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вредности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дихотоме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	варијабле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у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првој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групи</a:t>
            </a:r>
          </a:p>
          <a:p>
            <a:pPr>
              <a:tabLst>
                <a:tab pos="265113" algn="l"/>
              </a:tabLst>
            </a:pPr>
            <a:r>
              <a:rPr lang="vi-VN" sz="1400" dirty="0" smtClean="0">
                <a:latin typeface="Candara" pitchFamily="34" charset="0"/>
              </a:rPr>
              <a:t>q</a:t>
            </a:r>
            <a:r>
              <a:rPr lang="vi-VN" sz="1400" baseline="-25000" dirty="0" smtClean="0">
                <a:latin typeface="Candara" pitchFamily="34" charset="0"/>
              </a:rPr>
              <a:t>1</a:t>
            </a:r>
            <a:r>
              <a:rPr lang="sr-Cyrl-RS" sz="1400" dirty="0" smtClean="0">
                <a:latin typeface="Candara" pitchFamily="34" charset="0"/>
              </a:rPr>
              <a:t>-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	заступљеност друге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вредности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дихотоме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	варијабле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у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првој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групи</a:t>
            </a:r>
            <a:r>
              <a:rPr lang="vi-VN" sz="1400" dirty="0" smtClean="0">
                <a:latin typeface="Candara" pitchFamily="34" charset="0"/>
              </a:rPr>
              <a:t> </a:t>
            </a:r>
            <a:endParaRPr lang="sr-Cyrl-RS" sz="1400" dirty="0" smtClean="0">
              <a:latin typeface="Candara" pitchFamily="34" charset="0"/>
            </a:endParaRPr>
          </a:p>
          <a:p>
            <a:pPr>
              <a:tabLst>
                <a:tab pos="265113" algn="l"/>
              </a:tabLst>
            </a:pPr>
            <a:r>
              <a:rPr lang="sr-Latn-RS" sz="1400" dirty="0" smtClean="0">
                <a:latin typeface="Candara" pitchFamily="34" charset="0"/>
              </a:rPr>
              <a:t>p</a:t>
            </a:r>
            <a:r>
              <a:rPr lang="sr-Cyrl-RS" sz="1400" baseline="-25000" dirty="0" smtClean="0">
                <a:latin typeface="Candara" pitchFamily="34" charset="0"/>
              </a:rPr>
              <a:t>2</a:t>
            </a:r>
            <a:r>
              <a:rPr lang="vi-VN" sz="1400" dirty="0" smtClean="0">
                <a:latin typeface="Candara" pitchFamily="34" charset="0"/>
              </a:rPr>
              <a:t>-</a:t>
            </a:r>
            <a:r>
              <a:rPr lang="sr-Cyrl-RS" sz="1400" dirty="0" smtClean="0">
                <a:latin typeface="Candara" pitchFamily="34" charset="0"/>
              </a:rPr>
              <a:t> 	заступљеност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једне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вредности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дихотоме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варијабле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	у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другој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групи</a:t>
            </a:r>
          </a:p>
          <a:p>
            <a:pPr>
              <a:tabLst>
                <a:tab pos="265113" algn="l"/>
              </a:tabLst>
            </a:pPr>
            <a:r>
              <a:rPr lang="vi-VN" sz="1400" dirty="0" smtClean="0">
                <a:latin typeface="Candara" pitchFamily="34" charset="0"/>
              </a:rPr>
              <a:t>q</a:t>
            </a:r>
            <a:r>
              <a:rPr lang="vi-VN" sz="1400" baseline="-25000" dirty="0" smtClean="0">
                <a:latin typeface="Candara" pitchFamily="34" charset="0"/>
              </a:rPr>
              <a:t>2</a:t>
            </a:r>
            <a:r>
              <a:rPr lang="vi-VN" sz="1400" dirty="0" smtClean="0">
                <a:latin typeface="Candara" pitchFamily="34" charset="0"/>
              </a:rPr>
              <a:t>- </a:t>
            </a:r>
            <a:r>
              <a:rPr lang="sr-Cyrl-RS" sz="1400" dirty="0" smtClean="0">
                <a:latin typeface="Candara" pitchFamily="34" charset="0"/>
              </a:rPr>
              <a:t>	заступљеност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друге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вредности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дихотоме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варијабле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	у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другој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групи</a:t>
            </a:r>
            <a:r>
              <a:rPr lang="vi-VN" sz="1400" dirty="0" smtClean="0">
                <a:latin typeface="Candara" pitchFamily="34" charset="0"/>
              </a:rPr>
              <a:t> </a:t>
            </a:r>
            <a:endParaRPr lang="sr-Latn-RS" sz="1400" dirty="0" smtClean="0">
              <a:latin typeface="Candara" pitchFamily="34" charset="0"/>
            </a:endParaRPr>
          </a:p>
          <a:p>
            <a:pPr>
              <a:tabLst>
                <a:tab pos="265113" algn="l"/>
              </a:tabLst>
            </a:pPr>
            <a:r>
              <a:rPr lang="vi-VN" sz="1400" dirty="0" smtClean="0">
                <a:latin typeface="Candara" pitchFamily="34" charset="0"/>
              </a:rPr>
              <a:t>X - </a:t>
            </a:r>
            <a:r>
              <a:rPr lang="sr-Cyrl-RS" sz="1400" dirty="0" smtClean="0">
                <a:latin typeface="Candara" pitchFamily="34" charset="0"/>
              </a:rPr>
              <a:t>	разлика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у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заступљености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једне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од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вредности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	дихотоме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варијабле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међу</a:t>
            </a:r>
            <a:r>
              <a:rPr lang="vi-VN" sz="1400" dirty="0" smtClean="0">
                <a:latin typeface="Candara" pitchFamily="34" charset="0"/>
              </a:rPr>
              <a:t> </a:t>
            </a:r>
            <a:r>
              <a:rPr lang="sr-Cyrl-RS" sz="1400" dirty="0" smtClean="0">
                <a:latin typeface="Candara" pitchFamily="34" charset="0"/>
              </a:rPr>
              <a:t>групама</a:t>
            </a:r>
            <a:endParaRPr lang="sr-Latn-RS" sz="1400" dirty="0" smtClean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000" b="1" dirty="0" smtClean="0">
                <a:latin typeface="Candara" pitchFamily="34" charset="0"/>
              </a:rPr>
              <a:t>Три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или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више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студијских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група</a:t>
            </a:r>
            <a:r>
              <a:rPr lang="vi-VN" sz="3000" b="1" dirty="0" smtClean="0">
                <a:latin typeface="Candara" pitchFamily="34" charset="0"/>
              </a:rPr>
              <a:t>, </a:t>
            </a:r>
            <a:r>
              <a:rPr lang="sr-Cyrl-RS" sz="3000" b="1" dirty="0" smtClean="0">
                <a:latin typeface="Candara" pitchFamily="34" charset="0"/>
              </a:rPr>
              <a:t>континуална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или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категоријска</a:t>
            </a:r>
            <a:r>
              <a:rPr lang="vi-VN" sz="3000" b="1" dirty="0" smtClean="0">
                <a:latin typeface="Candara" pitchFamily="34" charset="0"/>
              </a:rPr>
              <a:t> </a:t>
            </a:r>
            <a:r>
              <a:rPr lang="sr-Cyrl-RS" sz="3000" b="1" dirty="0" smtClean="0">
                <a:latin typeface="Candara" pitchFamily="34" charset="0"/>
              </a:rPr>
              <a:t>варијабла</a:t>
            </a:r>
            <a:endParaRPr lang="en-US" sz="3000" b="1" dirty="0"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/>
          <a:lstStyle/>
          <a:p>
            <a:r>
              <a:rPr lang="sr-Cyrl-RS" sz="2000" dirty="0" smtClean="0">
                <a:latin typeface="Candara" pitchFamily="34" charset="0"/>
              </a:rPr>
              <a:t>Уколико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постоји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више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од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две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студијске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групе</a:t>
            </a:r>
            <a:r>
              <a:rPr lang="vi-VN" sz="2000" dirty="0" smtClean="0">
                <a:latin typeface="Candara" pitchFamily="34" charset="0"/>
              </a:rPr>
              <a:t>, </a:t>
            </a:r>
            <a:r>
              <a:rPr lang="sr-Cyrl-RS" sz="2000" dirty="0" smtClean="0">
                <a:latin typeface="Candara" pitchFamily="34" charset="0"/>
              </a:rPr>
              <a:t>циљ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је показати (или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одбацити)</a:t>
            </a:r>
            <a:r>
              <a:rPr lang="sr-Latn-RS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постојање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значајне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разлике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међу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групама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уопште</a:t>
            </a:r>
            <a:r>
              <a:rPr lang="vi-VN" sz="2000" dirty="0" smtClean="0">
                <a:latin typeface="Candara" pitchFamily="34" charset="0"/>
              </a:rPr>
              <a:t>, </a:t>
            </a:r>
            <a:r>
              <a:rPr lang="sr-Cyrl-RS" sz="2000" dirty="0" smtClean="0">
                <a:latin typeface="Candara" pitchFamily="34" charset="0"/>
              </a:rPr>
              <a:t>као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између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којих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група</a:t>
            </a:r>
            <a:r>
              <a:rPr lang="sr-Latn-RS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она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постоји</a:t>
            </a:r>
            <a:r>
              <a:rPr lang="vi-VN" sz="2000" dirty="0" smtClean="0">
                <a:latin typeface="Candara" pitchFamily="34" charset="0"/>
              </a:rPr>
              <a:t>. </a:t>
            </a:r>
            <a:endParaRPr lang="sr-Latn-RS" sz="2000" dirty="0" smtClean="0">
              <a:latin typeface="Candara" pitchFamily="34" charset="0"/>
            </a:endParaRPr>
          </a:p>
          <a:p>
            <a:r>
              <a:rPr lang="sr-Cyrl-RS" sz="2000" dirty="0" smtClean="0">
                <a:latin typeface="Candara" pitchFamily="34" charset="0"/>
              </a:rPr>
              <a:t>Да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би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било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довољно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испитаника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за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доказивање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или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одбацивање постојања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значајне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разлике</a:t>
            </a:r>
            <a:r>
              <a:rPr lang="vi-VN" sz="2000" dirty="0" smtClean="0">
                <a:latin typeface="Candara" pitchFamily="34" charset="0"/>
              </a:rPr>
              <a:t>, </a:t>
            </a:r>
            <a:r>
              <a:rPr lang="sr-Cyrl-RS" sz="2000" dirty="0" smtClean="0">
                <a:latin typeface="Candara" pitchFamily="34" charset="0"/>
              </a:rPr>
              <a:t>неопходно је омогућити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се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исто </a:t>
            </a:r>
            <a:r>
              <a:rPr lang="sr-Cyrl-RS" sz="2000" dirty="0" smtClean="0">
                <a:latin typeface="Candara" pitchFamily="34" charset="0"/>
              </a:rPr>
              <a:t>може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применити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две</a:t>
            </a:r>
            <a:r>
              <a:rPr lang="sr-Latn-RS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групе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између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којих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се очекује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најмања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разлика</a:t>
            </a:r>
            <a:r>
              <a:rPr lang="vi-VN" sz="2000" dirty="0" smtClean="0">
                <a:latin typeface="Candara" pitchFamily="34" charset="0"/>
              </a:rPr>
              <a:t>. </a:t>
            </a:r>
            <a:endParaRPr lang="sr-Latn-RS" sz="2000" dirty="0" smtClean="0">
              <a:latin typeface="Candara" pitchFamily="34" charset="0"/>
            </a:endParaRPr>
          </a:p>
          <a:p>
            <a:r>
              <a:rPr lang="sr-Cyrl-RS" sz="2000" dirty="0" smtClean="0">
                <a:latin typeface="Candara" pitchFamily="34" charset="0"/>
              </a:rPr>
              <a:t>Дакле</a:t>
            </a:r>
            <a:r>
              <a:rPr lang="vi-VN" sz="2000" dirty="0" smtClean="0">
                <a:latin typeface="Candara" pitchFamily="34" charset="0"/>
              </a:rPr>
              <a:t>, </a:t>
            </a:r>
            <a:r>
              <a:rPr lang="sr-Cyrl-RS" sz="2000" dirty="0" smtClean="0">
                <a:latin typeface="Candara" pitchFamily="34" charset="0"/>
              </a:rPr>
              <a:t>поступак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се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своди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на израчунавање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величине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две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групе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са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најмањом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очекиваном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разликом</a:t>
            </a:r>
            <a:r>
              <a:rPr lang="vi-VN" sz="2000" dirty="0" smtClean="0">
                <a:latin typeface="Candara" pitchFamily="34" charset="0"/>
              </a:rPr>
              <a:t>, </a:t>
            </a:r>
            <a:r>
              <a:rPr lang="sr-Cyrl-RS" sz="2000" dirty="0" smtClean="0">
                <a:latin typeface="Candara" pitchFamily="34" charset="0"/>
              </a:rPr>
              <a:t>а</a:t>
            </a:r>
            <a:r>
              <a:rPr lang="sr-Latn-RS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затим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израчунату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величину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те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две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групе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применити на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остале</a:t>
            </a:r>
            <a:r>
              <a:rPr lang="vi-VN" sz="2000" dirty="0" smtClean="0">
                <a:latin typeface="Candara" pitchFamily="34" charset="0"/>
              </a:rPr>
              <a:t>. </a:t>
            </a:r>
            <a:endParaRPr lang="sr-Latn-RS" sz="2000" dirty="0" smtClean="0">
              <a:latin typeface="Candara" pitchFamily="34" charset="0"/>
            </a:endParaRPr>
          </a:p>
          <a:p>
            <a:r>
              <a:rPr lang="sr-Cyrl-RS" sz="2000" dirty="0" smtClean="0">
                <a:latin typeface="Candara" pitchFamily="34" charset="0"/>
              </a:rPr>
              <a:t>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зависности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ли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је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варијабла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која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се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посматра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континуална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или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категоријска</a:t>
            </a:r>
            <a:r>
              <a:rPr lang="vi-VN" sz="2000" dirty="0" smtClean="0">
                <a:latin typeface="Candara" pitchFamily="34" charset="0"/>
              </a:rPr>
              <a:t>, </a:t>
            </a:r>
            <a:r>
              <a:rPr lang="sr-Cyrl-RS" sz="2000" dirty="0" smtClean="0">
                <a:latin typeface="Candara" pitchFamily="34" charset="0"/>
              </a:rPr>
              <a:t>примењује се</a:t>
            </a:r>
            <a:r>
              <a:rPr lang="sr-Latn-RS" sz="2000" dirty="0" smtClean="0">
                <a:latin typeface="Candara" pitchFamily="34" charset="0"/>
              </a:rPr>
              <a:t> o</a:t>
            </a:r>
            <a:r>
              <a:rPr lang="sr-Cyrl-RS" sz="2000" dirty="0" smtClean="0">
                <a:latin typeface="Candara" pitchFamily="34" charset="0"/>
              </a:rPr>
              <a:t>дговарајућа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формула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за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израчунавање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величине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две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изабране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групе</a:t>
            </a:r>
            <a:r>
              <a:rPr lang="vi-VN" sz="2000" dirty="0" smtClean="0">
                <a:latin typeface="Candara" pitchFamily="34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2800" b="1" dirty="0" smtClean="0">
                <a:latin typeface="Candara" pitchFamily="34" charset="0"/>
              </a:rPr>
              <a:t>Избор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статистичког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теста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за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обраду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података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добијених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студијом 1 </a:t>
            </a:r>
            <a:endParaRPr lang="en-US" sz="2800" b="1" dirty="0"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00174"/>
            <a:ext cx="8358246" cy="4525963"/>
          </a:xfrm>
        </p:spPr>
        <p:txBody>
          <a:bodyPr/>
          <a:lstStyle/>
          <a:p>
            <a:r>
              <a:rPr lang="sr-Cyrl-RS" sz="2000" dirty="0" smtClean="0">
                <a:latin typeface="Candara" pitchFamily="34" charset="0"/>
              </a:rPr>
              <a:t>Ради</a:t>
            </a:r>
            <a:r>
              <a:rPr lang="sr-Latn-RS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испитивања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тачности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постављених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хипотеза,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након прикупљања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података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студији</a:t>
            </a:r>
            <a:r>
              <a:rPr lang="vi-VN" sz="2000" dirty="0" smtClean="0">
                <a:latin typeface="Candara" pitchFamily="34" charset="0"/>
              </a:rPr>
              <a:t>, </a:t>
            </a:r>
            <a:r>
              <a:rPr lang="sr-Cyrl-RS" sz="2000" dirty="0" smtClean="0">
                <a:latin typeface="Candara" pitchFamily="34" charset="0"/>
              </a:rPr>
              <a:t>примарне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статистичке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обраде</a:t>
            </a:r>
            <a:r>
              <a:rPr lang="vi-VN" sz="2000" dirty="0" smtClean="0">
                <a:latin typeface="Candara" pitchFamily="34" charset="0"/>
              </a:rPr>
              <a:t> (</a:t>
            </a:r>
            <a:r>
              <a:rPr lang="sr-Cyrl-RS" sz="2000" dirty="0" smtClean="0">
                <a:latin typeface="Candara" pitchFamily="34" charset="0"/>
              </a:rPr>
              <a:t>кодирање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података</a:t>
            </a:r>
            <a:r>
              <a:rPr lang="vi-VN" sz="2000" dirty="0" smtClean="0">
                <a:latin typeface="Candara" pitchFamily="34" charset="0"/>
              </a:rPr>
              <a:t>, </a:t>
            </a:r>
            <a:r>
              <a:rPr lang="sr-Cyrl-RS" sz="2000" dirty="0" smtClean="0">
                <a:latin typeface="Candara" pitchFamily="34" charset="0"/>
              </a:rPr>
              <a:t>уношење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табеле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статистичких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програма</a:t>
            </a:r>
            <a:r>
              <a:rPr lang="vi-VN" sz="2000" dirty="0" smtClean="0">
                <a:latin typeface="Candara" pitchFamily="34" charset="0"/>
              </a:rPr>
              <a:t>, </a:t>
            </a:r>
            <a:r>
              <a:rPr lang="sr-Cyrl-RS" sz="2000" dirty="0" smtClean="0">
                <a:latin typeface="Candara" pitchFamily="34" charset="0"/>
              </a:rPr>
              <a:t>израчунавање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мера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централне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тенденције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дисперзије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података</a:t>
            </a:r>
            <a:r>
              <a:rPr lang="vi-VN" sz="2000" dirty="0" smtClean="0">
                <a:latin typeface="Candara" pitchFamily="34" charset="0"/>
              </a:rPr>
              <a:t>, </a:t>
            </a:r>
            <a:r>
              <a:rPr lang="sr-Cyrl-RS" sz="2000" dirty="0" smtClean="0">
                <a:latin typeface="Candara" pitchFamily="34" charset="0"/>
              </a:rPr>
              <a:t>израчунавање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процентуалне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заступљености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појединих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вредности</a:t>
            </a:r>
            <a:r>
              <a:rPr lang="sr-Latn-RS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категоријских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варијабли</a:t>
            </a:r>
            <a:r>
              <a:rPr lang="vi-VN" sz="2000" dirty="0" smtClean="0">
                <a:latin typeface="Candara" pitchFamily="34" charset="0"/>
              </a:rPr>
              <a:t>)</a:t>
            </a:r>
            <a:r>
              <a:rPr lang="sr-Cyrl-RS" sz="2000" dirty="0" smtClean="0">
                <a:latin typeface="Candara" pitchFamily="34" charset="0"/>
              </a:rPr>
              <a:t>,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наредни корак представља избор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одговарајућих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статистичких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тестова.</a:t>
            </a:r>
          </a:p>
          <a:p>
            <a:r>
              <a:rPr lang="sr-Cyrl-RS" sz="2000" dirty="0" smtClean="0">
                <a:latin typeface="Candara" pitchFamily="34" charset="0"/>
              </a:rPr>
              <a:t>Иницијални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кораци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избору тестова</a:t>
            </a:r>
            <a:r>
              <a:rPr lang="vi-VN" sz="2000" dirty="0" smtClean="0">
                <a:latin typeface="Candara" pitchFamily="34" charset="0"/>
              </a:rPr>
              <a:t>:</a:t>
            </a:r>
            <a:endParaRPr lang="sr-Latn-RS" sz="2000" dirty="0" smtClean="0">
              <a:latin typeface="Candara" pitchFamily="34" charset="0"/>
            </a:endParaRPr>
          </a:p>
          <a:p>
            <a:pPr marL="717550" indent="-358775"/>
            <a:r>
              <a:rPr lang="sr-Cyrl-RS" sz="2000" dirty="0" smtClean="0">
                <a:latin typeface="Candara" pitchFamily="34" charset="0"/>
              </a:rPr>
              <a:t>Варијабле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чије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се вредности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обрађују: континуалне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или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категоријске?</a:t>
            </a:r>
            <a:endParaRPr lang="sr-Latn-RS" sz="2000" dirty="0" smtClean="0">
              <a:latin typeface="Candara" pitchFamily="34" charset="0"/>
            </a:endParaRPr>
          </a:p>
          <a:p>
            <a:pPr marL="717550" indent="-358775"/>
            <a:r>
              <a:rPr lang="sr-Cyrl-RS" sz="2000" dirty="0" smtClean="0">
                <a:latin typeface="Candara" pitchFamily="34" charset="0"/>
              </a:rPr>
              <a:t>Категоријске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варијабле: </a:t>
            </a:r>
            <a:r>
              <a:rPr lang="sr-Cyrl-RS" sz="2000" dirty="0" smtClean="0">
                <a:latin typeface="Candara" pitchFamily="34" charset="0"/>
              </a:rPr>
              <a:t>две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вредности</a:t>
            </a:r>
            <a:r>
              <a:rPr lang="sr-Latn-RS" sz="2000" dirty="0" smtClean="0">
                <a:latin typeface="Candara" pitchFamily="34" charset="0"/>
              </a:rPr>
              <a:t> </a:t>
            </a:r>
            <a:r>
              <a:rPr lang="vi-VN" sz="2000" dirty="0" smtClean="0">
                <a:latin typeface="Candara" pitchFamily="34" charset="0"/>
              </a:rPr>
              <a:t>(</a:t>
            </a:r>
            <a:r>
              <a:rPr lang="sr-Cyrl-RS" sz="2000" dirty="0" smtClean="0">
                <a:latin typeface="Candara" pitchFamily="34" charset="0"/>
              </a:rPr>
              <a:t>дихотоме</a:t>
            </a:r>
            <a:r>
              <a:rPr lang="vi-VN" sz="2000" dirty="0" smtClean="0">
                <a:latin typeface="Candara" pitchFamily="34" charset="0"/>
              </a:rPr>
              <a:t>) </a:t>
            </a:r>
            <a:r>
              <a:rPr lang="sr-Cyrl-RS" sz="2000" dirty="0" smtClean="0">
                <a:latin typeface="Candara" pitchFamily="34" charset="0"/>
              </a:rPr>
              <a:t>или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више?</a:t>
            </a:r>
            <a:endParaRPr lang="sr-Latn-RS" sz="2000" dirty="0" smtClean="0">
              <a:latin typeface="Candara" pitchFamily="34" charset="0"/>
            </a:endParaRPr>
          </a:p>
          <a:p>
            <a:pPr marL="717550" indent="-358775"/>
            <a:r>
              <a:rPr lang="sr-Cyrl-RS" sz="2000" dirty="0" smtClean="0">
                <a:latin typeface="Candara" pitchFamily="34" charset="0"/>
              </a:rPr>
              <a:t>Категоријске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варијабле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које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имају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више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вредности: ординалне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или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номиналне?</a:t>
            </a:r>
            <a:endParaRPr lang="sr-Latn-RS" sz="2000" dirty="0" smtClean="0">
              <a:latin typeface="Candara" pitchFamily="34" charset="0"/>
            </a:endParaRPr>
          </a:p>
          <a:p>
            <a:pPr marL="717550" indent="-358775"/>
            <a:r>
              <a:rPr lang="sr-Cyrl-RS" sz="2000" dirty="0" smtClean="0">
                <a:latin typeface="Candara" pitchFamily="34" charset="0"/>
              </a:rPr>
              <a:t>Континуалне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варијабле: нормална</a:t>
            </a:r>
            <a:r>
              <a:rPr lang="sr-Latn-RS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дистрибуција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или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не</a:t>
            </a:r>
            <a:r>
              <a:rPr lang="vi-VN" sz="2000" dirty="0" smtClean="0">
                <a:latin typeface="Candara" pitchFamily="34" charset="0"/>
              </a:rPr>
              <a:t> (</a:t>
            </a:r>
            <a:r>
              <a:rPr lang="sr-Cyrl-RS" sz="2000" dirty="0" smtClean="0">
                <a:latin typeface="Candara" pitchFamily="34" charset="0"/>
              </a:rPr>
              <a:t>користи се</a:t>
            </a:r>
            <a:r>
              <a:rPr lang="vi-VN" sz="2000" dirty="0" smtClean="0">
                <a:latin typeface="Candara" pitchFamily="34" charset="0"/>
              </a:rPr>
              <a:t> Kolmogorov-Smirnov-</a:t>
            </a:r>
            <a:r>
              <a:rPr lang="sr-Cyrl-RS" sz="2000" dirty="0" smtClean="0">
                <a:latin typeface="Candara" pitchFamily="34" charset="0"/>
              </a:rPr>
              <a:t>љев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тест)</a:t>
            </a:r>
            <a:endParaRPr lang="sr-Latn-RS" sz="2000" dirty="0" smtClean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/>
          <a:lstStyle/>
          <a:p>
            <a:r>
              <a:rPr lang="sr-Cyrl-RS" sz="2000" dirty="0" smtClean="0">
                <a:latin typeface="Candara" pitchFamily="34" charset="0"/>
              </a:rPr>
              <a:t>За утврђивање разлике између студијских група уколико су вредности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неке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варијабле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континуалне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нормално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дистрибуиране: параметарски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статистички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тестови</a:t>
            </a:r>
            <a:r>
              <a:rPr lang="vi-VN" sz="2000" dirty="0" smtClean="0">
                <a:latin typeface="Candara" pitchFamily="34" charset="0"/>
              </a:rPr>
              <a:t> (</a:t>
            </a:r>
            <a:r>
              <a:rPr lang="sr-Cyrl-RS" sz="2000" dirty="0" smtClean="0">
                <a:latin typeface="Candara" pitchFamily="34" charset="0"/>
              </a:rPr>
              <a:t>ако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постоје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две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групе: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Студентов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Т</a:t>
            </a:r>
            <a:r>
              <a:rPr lang="vi-VN" sz="2000" dirty="0" smtClean="0">
                <a:latin typeface="Candara" pitchFamily="34" charset="0"/>
              </a:rPr>
              <a:t>-</a:t>
            </a:r>
            <a:r>
              <a:rPr lang="sr-Cyrl-RS" sz="2000" dirty="0" smtClean="0">
                <a:latin typeface="Candara" pitchFamily="34" charset="0"/>
              </a:rPr>
              <a:t>тест</a:t>
            </a:r>
            <a:r>
              <a:rPr lang="vi-VN" sz="2000" dirty="0" smtClean="0">
                <a:latin typeface="Candara" pitchFamily="34" charset="0"/>
              </a:rPr>
              <a:t>, </a:t>
            </a:r>
            <a:r>
              <a:rPr lang="sr-Cyrl-RS" sz="2000" dirty="0" smtClean="0">
                <a:latin typeface="Candara" pitchFamily="34" charset="0"/>
              </a:rPr>
              <a:t>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уколико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има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више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група: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анализа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варијансе</a:t>
            </a:r>
            <a:r>
              <a:rPr lang="vi-VN" sz="2000" dirty="0" smtClean="0">
                <a:latin typeface="Candara" pitchFamily="34" charset="0"/>
              </a:rPr>
              <a:t>). </a:t>
            </a:r>
            <a:endParaRPr lang="sr-Latn-RS" sz="2000" dirty="0" smtClean="0">
              <a:latin typeface="Candara" pitchFamily="34" charset="0"/>
            </a:endParaRPr>
          </a:p>
          <a:p>
            <a:r>
              <a:rPr lang="sr-Cyrl-RS" sz="2000" dirty="0" smtClean="0">
                <a:latin typeface="Candara" pitchFamily="34" charset="0"/>
              </a:rPr>
              <a:t>Континуалне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варијабле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које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нису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нормално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дистрибуиране: непараметарски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статистички тестови</a:t>
            </a:r>
            <a:r>
              <a:rPr lang="vi-VN" sz="2000" dirty="0" smtClean="0">
                <a:latin typeface="Candara" pitchFamily="34" charset="0"/>
              </a:rPr>
              <a:t> (</a:t>
            </a:r>
            <a:r>
              <a:rPr lang="en-US" sz="2000" dirty="0" smtClean="0">
                <a:latin typeface="Candara" pitchFamily="34" charset="0"/>
              </a:rPr>
              <a:t>Mann</a:t>
            </a:r>
            <a:r>
              <a:rPr lang="sr-Cyrl-RS" sz="2000" dirty="0" smtClean="0">
                <a:latin typeface="Candara" pitchFamily="34" charset="0"/>
              </a:rPr>
              <a:t>-</a:t>
            </a:r>
            <a:r>
              <a:rPr lang="en-US" sz="2000" dirty="0" smtClean="0">
                <a:latin typeface="Candara" pitchFamily="34" charset="0"/>
              </a:rPr>
              <a:t>Whitney U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тест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за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две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независне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групе</a:t>
            </a:r>
            <a:r>
              <a:rPr lang="vi-VN" sz="2000" dirty="0" smtClean="0">
                <a:latin typeface="Candara" pitchFamily="34" charset="0"/>
              </a:rPr>
              <a:t>, </a:t>
            </a:r>
            <a:r>
              <a:rPr lang="en-US" sz="2000" dirty="0" err="1" smtClean="0">
                <a:latin typeface="Candara" pitchFamily="34" charset="0"/>
              </a:rPr>
              <a:t>Wilcoxon</a:t>
            </a:r>
            <a:r>
              <a:rPr lang="sr-Cyrl-RS" sz="2000" dirty="0" smtClean="0">
                <a:latin typeface="Candara" pitchFamily="34" charset="0"/>
              </a:rPr>
              <a:t>-ов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тест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за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две зависне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групе</a:t>
            </a:r>
            <a:r>
              <a:rPr lang="vi-VN" sz="2000" dirty="0" smtClean="0">
                <a:latin typeface="Candara" pitchFamily="34" charset="0"/>
              </a:rPr>
              <a:t>, </a:t>
            </a:r>
            <a:r>
              <a:rPr lang="en-US" sz="2000" dirty="0" err="1" smtClean="0">
                <a:latin typeface="Candara" pitchFamily="34" charset="0"/>
              </a:rPr>
              <a:t>Kruskal</a:t>
            </a:r>
            <a:r>
              <a:rPr lang="sr-Cyrl-RS" sz="2000" dirty="0" smtClean="0">
                <a:latin typeface="Candara" pitchFamily="34" charset="0"/>
              </a:rPr>
              <a:t>-</a:t>
            </a:r>
            <a:r>
              <a:rPr lang="en-US" sz="2000" dirty="0" smtClean="0">
                <a:latin typeface="Candara" pitchFamily="34" charset="0"/>
              </a:rPr>
              <a:t>Wallis</a:t>
            </a:r>
            <a:r>
              <a:rPr lang="sr-Cyrl-RS" sz="2000" dirty="0" smtClean="0">
                <a:latin typeface="Candara" pitchFamily="34" charset="0"/>
              </a:rPr>
              <a:t>-ова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непараметарска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анализа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варијансе,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ако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има више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група</a:t>
            </a:r>
            <a:r>
              <a:rPr lang="vi-VN" sz="2000" dirty="0" smtClean="0">
                <a:latin typeface="Candara" pitchFamily="34" charset="0"/>
              </a:rPr>
              <a:t>). </a:t>
            </a:r>
            <a:endParaRPr lang="sr-Latn-RS" sz="2000" dirty="0" smtClean="0">
              <a:latin typeface="Candara" pitchFamily="34" charset="0"/>
            </a:endParaRPr>
          </a:p>
          <a:p>
            <a:r>
              <a:rPr lang="sr-Cyrl-RS" sz="2000" dirty="0" smtClean="0">
                <a:latin typeface="Candara" pitchFamily="34" charset="0"/>
              </a:rPr>
              <a:t>Уколико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је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потребно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утврдити да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ли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вредности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две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континуалне</a:t>
            </a:r>
            <a:r>
              <a:rPr lang="sr-Latn-RS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варијабле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корелирају</a:t>
            </a:r>
            <a:r>
              <a:rPr lang="vi-VN" sz="2000" dirty="0" smtClean="0">
                <a:latin typeface="Candara" pitchFamily="34" charset="0"/>
              </a:rPr>
              <a:t>, </a:t>
            </a:r>
            <a:r>
              <a:rPr lang="sr-Cyrl-RS" sz="2000" dirty="0" smtClean="0">
                <a:latin typeface="Candara" pitchFamily="34" charset="0"/>
              </a:rPr>
              <a:t>то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се може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учинити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израчунавањем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en-US" sz="2000" dirty="0" smtClean="0">
                <a:latin typeface="Candara" pitchFamily="34" charset="0"/>
              </a:rPr>
              <a:t>Pearson</a:t>
            </a:r>
            <a:r>
              <a:rPr lang="sr-Cyrl-RS" sz="2000" dirty="0" smtClean="0">
                <a:latin typeface="Candara" pitchFamily="34" charset="0"/>
              </a:rPr>
              <a:t>-овог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коефицијента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корелације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(ако су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вредности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обе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варијабле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нормално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дистрибуиране)</a:t>
            </a:r>
            <a:r>
              <a:rPr lang="vi-VN" sz="2000" dirty="0" smtClean="0">
                <a:latin typeface="Candara" pitchFamily="34" charset="0"/>
              </a:rPr>
              <a:t>, </a:t>
            </a:r>
            <a:r>
              <a:rPr lang="sr-Cyrl-RS" sz="2000" dirty="0" smtClean="0">
                <a:latin typeface="Candara" pitchFamily="34" charset="0"/>
              </a:rPr>
              <a:t>или</a:t>
            </a:r>
            <a:r>
              <a:rPr lang="sr-Latn-RS" sz="2000" dirty="0" smtClean="0">
                <a:latin typeface="Candara" pitchFamily="34" charset="0"/>
              </a:rPr>
              <a:t> </a:t>
            </a:r>
            <a:r>
              <a:rPr lang="en-US" sz="2000" dirty="0" smtClean="0">
                <a:latin typeface="Candara" pitchFamily="34" charset="0"/>
              </a:rPr>
              <a:t>Spearman</a:t>
            </a:r>
            <a:r>
              <a:rPr lang="sr-Cyrl-RS" sz="2000" dirty="0" smtClean="0">
                <a:latin typeface="Candara" pitchFamily="34" charset="0"/>
              </a:rPr>
              <a:t>-овог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коефицијента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(уколико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подаци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нису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нормално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дистрибуирани).</a:t>
            </a:r>
            <a:endParaRPr lang="sr-Latn-RS" sz="2000" dirty="0" smtClean="0">
              <a:latin typeface="Candara" pitchFamily="34" charset="0"/>
            </a:endParaRPr>
          </a:p>
          <a:p>
            <a:endParaRPr lang="en-US" sz="2000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85786" y="285728"/>
            <a:ext cx="78581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2800" b="1" dirty="0" smtClean="0">
                <a:latin typeface="Candara" pitchFamily="34" charset="0"/>
              </a:rPr>
              <a:t>Избор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статистичког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теста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за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обраду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података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добијених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студијом 2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697427"/>
          </a:xfrm>
        </p:spPr>
        <p:txBody>
          <a:bodyPr/>
          <a:lstStyle/>
          <a:p>
            <a:r>
              <a:rPr lang="sr-Cyrl-RS" sz="2000" dirty="0" smtClean="0">
                <a:latin typeface="Candara" pitchFamily="34" charset="0"/>
              </a:rPr>
              <a:t>За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упоређивање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студијских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група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погледу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заступљености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појединих вредности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категоријске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варијабле: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Хи</a:t>
            </a:r>
            <a:r>
              <a:rPr lang="vi-VN" sz="2000" dirty="0" smtClean="0">
                <a:latin typeface="Candara" pitchFamily="34" charset="0"/>
              </a:rPr>
              <a:t>-</a:t>
            </a:r>
            <a:r>
              <a:rPr lang="sr-Cyrl-RS" sz="2000" dirty="0" smtClean="0">
                <a:latin typeface="Candara" pitchFamily="34" charset="0"/>
              </a:rPr>
              <a:t>квадрат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тест,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под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условом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да ниједна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од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вредности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није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једнака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нули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некој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од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група</a:t>
            </a:r>
            <a:r>
              <a:rPr lang="vi-VN" sz="2000" dirty="0" smtClean="0">
                <a:latin typeface="Candara" pitchFamily="34" charset="0"/>
              </a:rPr>
              <a:t>, </a:t>
            </a:r>
            <a:r>
              <a:rPr lang="sr-Cyrl-RS" sz="2000" dirty="0" smtClean="0">
                <a:latin typeface="Candara" pitchFamily="34" charset="0"/>
              </a:rPr>
              <a:t>или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две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или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више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вредности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појединим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групама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нису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заступљене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код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мање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од</a:t>
            </a:r>
            <a:r>
              <a:rPr lang="vi-VN" sz="2000" dirty="0" smtClean="0">
                <a:latin typeface="Candara" pitchFamily="34" charset="0"/>
              </a:rPr>
              <a:t> 5 </a:t>
            </a:r>
            <a:r>
              <a:rPr lang="sr-Cyrl-RS" sz="2000" dirty="0" smtClean="0">
                <a:latin typeface="Candara" pitchFamily="34" charset="0"/>
              </a:rPr>
              <a:t>чланова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тих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група</a:t>
            </a:r>
            <a:r>
              <a:rPr lang="vi-VN" sz="2000" dirty="0" smtClean="0">
                <a:latin typeface="Candara" pitchFamily="34" charset="0"/>
              </a:rPr>
              <a:t>.</a:t>
            </a:r>
            <a:endParaRPr lang="sr-Cyrl-RS" sz="2000" dirty="0" smtClean="0">
              <a:latin typeface="Candara" pitchFamily="34" charset="0"/>
            </a:endParaRPr>
          </a:p>
          <a:p>
            <a:r>
              <a:rPr lang="sr-Cyrl-RS" sz="2000" dirty="0" smtClean="0">
                <a:latin typeface="Candara" pitchFamily="34" charset="0"/>
              </a:rPr>
              <a:t>Уколико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наведени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услов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није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испуњен: </a:t>
            </a:r>
            <a:r>
              <a:rPr lang="en-US" sz="2000" dirty="0" smtClean="0">
                <a:latin typeface="Candara" pitchFamily="34" charset="0"/>
              </a:rPr>
              <a:t>Fisher</a:t>
            </a:r>
            <a:r>
              <a:rPr lang="sr-Cyrl-RS" sz="2000" i="1" dirty="0" smtClean="0"/>
              <a:t>-</a:t>
            </a:r>
            <a:r>
              <a:rPr lang="sr-Cyrl-RS" sz="2000" dirty="0" smtClean="0">
                <a:latin typeface="Candara" pitchFamily="34" charset="0"/>
              </a:rPr>
              <a:t>ов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тест</a:t>
            </a:r>
            <a:r>
              <a:rPr lang="vi-VN" sz="2000" dirty="0" smtClean="0">
                <a:latin typeface="Candara" pitchFamily="34" charset="0"/>
              </a:rPr>
              <a:t>.</a:t>
            </a:r>
            <a:endParaRPr lang="sr-Cyrl-RS" sz="2000" dirty="0" smtClean="0">
              <a:latin typeface="Candara" pitchFamily="34" charset="0"/>
            </a:endParaRPr>
          </a:p>
          <a:p>
            <a:r>
              <a:rPr lang="sr-Cyrl-RS" sz="2000" dirty="0" smtClean="0">
                <a:latin typeface="Candara" pitchFamily="34" charset="0"/>
              </a:rPr>
              <a:t>Ако се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испитује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истовремени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утицај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већег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броја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варијабли</a:t>
            </a:r>
            <a:r>
              <a:rPr lang="vi-VN" sz="2000" dirty="0" smtClean="0">
                <a:latin typeface="Candara" pitchFamily="34" charset="0"/>
              </a:rPr>
              <a:t> (</a:t>
            </a:r>
            <a:r>
              <a:rPr lang="sr-Cyrl-RS" sz="2000" dirty="0" smtClean="0">
                <a:latin typeface="Candara" pitchFamily="34" charset="0"/>
              </a:rPr>
              <a:t>без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обзира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ли су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контиуалне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или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категоријске</a:t>
            </a:r>
            <a:r>
              <a:rPr lang="vi-VN" sz="2000" dirty="0" smtClean="0">
                <a:latin typeface="Candara" pitchFamily="34" charset="0"/>
              </a:rPr>
              <a:t>) </a:t>
            </a:r>
            <a:r>
              <a:rPr lang="sr-Cyrl-RS" sz="2000" dirty="0" smtClean="0">
                <a:latin typeface="Candara" pitchFamily="34" charset="0"/>
              </a:rPr>
              <a:t>на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једну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зависну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варијаблу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категоријског</a:t>
            </a:r>
            <a:r>
              <a:rPr lang="vi-VN" sz="2000" dirty="0" smtClean="0">
                <a:latin typeface="Candara" pitchFamily="34" charset="0"/>
              </a:rPr>
              <a:t>, </a:t>
            </a:r>
            <a:r>
              <a:rPr lang="sr-Cyrl-RS" sz="2000" dirty="0" smtClean="0">
                <a:latin typeface="Candara" pitchFamily="34" charset="0"/>
              </a:rPr>
              <a:t>али дихотомног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карактера: бинарна логистичка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регресија</a:t>
            </a:r>
            <a:r>
              <a:rPr lang="vi-VN" sz="2000" dirty="0" smtClean="0">
                <a:latin typeface="Candara" pitchFamily="34" charset="0"/>
              </a:rPr>
              <a:t>. </a:t>
            </a:r>
            <a:endParaRPr lang="sr-Cyrl-RS" sz="2000" dirty="0" smtClean="0">
              <a:latin typeface="Candara" pitchFamily="34" charset="0"/>
            </a:endParaRPr>
          </a:p>
          <a:p>
            <a:r>
              <a:rPr lang="sr-Cyrl-RS" sz="2000" dirty="0" smtClean="0">
                <a:latin typeface="Candara" pitchFamily="34" charset="0"/>
              </a:rPr>
              <a:t>Када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већи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број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варијабли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истовремено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утиче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једну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зависну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континуалну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варијаблу: мултипла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линеарна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регресија</a:t>
            </a:r>
            <a:r>
              <a:rPr lang="vi-VN" sz="1400" dirty="0" smtClean="0"/>
              <a:t>.</a:t>
            </a:r>
            <a:endParaRPr lang="sr-Cyrl-RS" sz="14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2800" b="1" dirty="0" smtClean="0">
                <a:latin typeface="Candara" pitchFamily="34" charset="0"/>
              </a:rPr>
              <a:t>Избор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статистичког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теста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за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обраду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података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добијених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студијом 3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804" y="1478984"/>
            <a:ext cx="8229600" cy="4686320"/>
          </a:xfrm>
        </p:spPr>
        <p:txBody>
          <a:bodyPr/>
          <a:lstStyle/>
          <a:p>
            <a:pPr marL="354013" indent="-354013"/>
            <a:r>
              <a:rPr lang="sr-Cyrl-RS" sz="2000" dirty="0" smtClean="0">
                <a:latin typeface="Candara" pitchFamily="34" charset="0"/>
              </a:rPr>
              <a:t>Мултиваријабилна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анализа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варијансе</a:t>
            </a:r>
            <a:r>
              <a:rPr lang="vi-VN" sz="2000" dirty="0" smtClean="0">
                <a:latin typeface="Candara" pitchFamily="34" charset="0"/>
              </a:rPr>
              <a:t> (</a:t>
            </a:r>
            <a:r>
              <a:rPr lang="sr-Cyrl-RS" sz="2000" dirty="0" smtClean="0">
                <a:latin typeface="Candara" pitchFamily="34" charset="0"/>
              </a:rPr>
              <a:t>МАНОВА</a:t>
            </a:r>
            <a:r>
              <a:rPr lang="vi-VN" sz="2000" dirty="0" smtClean="0">
                <a:latin typeface="Candara" pitchFamily="34" charset="0"/>
              </a:rPr>
              <a:t>)</a:t>
            </a:r>
            <a:r>
              <a:rPr lang="sr-Cyrl-RS" sz="2000" dirty="0" smtClean="0">
                <a:latin typeface="Candara" pitchFamily="34" charset="0"/>
              </a:rPr>
              <a:t>:</a:t>
            </a:r>
          </a:p>
          <a:p>
            <a:pPr marL="722313" indent="-368300"/>
            <a:r>
              <a:rPr lang="sr-Cyrl-RS" sz="2000" dirty="0" smtClean="0">
                <a:latin typeface="Candara" pitchFamily="34" charset="0"/>
              </a:rPr>
              <a:t>Користи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се када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постоји више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студијских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група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формираних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основу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независних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варијабли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које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имају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две или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више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зависних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варијабли.</a:t>
            </a:r>
          </a:p>
          <a:p>
            <a:pPr marL="722313" indent="-368300"/>
            <a:r>
              <a:rPr lang="sr-Cyrl-RS" sz="2000" dirty="0" smtClean="0">
                <a:latin typeface="Candara" pitchFamily="34" charset="0"/>
              </a:rPr>
              <a:t>Може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утврди</a:t>
            </a:r>
            <a:r>
              <a:rPr lang="vi-VN" sz="2000" dirty="0" smtClean="0">
                <a:latin typeface="Candara" pitchFamily="34" charset="0"/>
              </a:rPr>
              <a:t>: </a:t>
            </a:r>
            <a:endParaRPr lang="sr-Cyrl-RS" sz="2000" dirty="0" smtClean="0">
              <a:latin typeface="Candara" pitchFamily="34" charset="0"/>
            </a:endParaRPr>
          </a:p>
          <a:p>
            <a:pPr marL="1076325" indent="-354013"/>
            <a:r>
              <a:rPr lang="sr-Cyrl-RS" sz="2000" dirty="0" smtClean="0">
                <a:latin typeface="Candara" pitchFamily="34" charset="0"/>
              </a:rPr>
              <a:t>Да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ли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независне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варијабле имају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утицај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зависне</a:t>
            </a:r>
          </a:p>
          <a:p>
            <a:pPr marL="1076325" indent="-354013"/>
            <a:r>
              <a:rPr lang="sr-Cyrl-RS" sz="2000" dirty="0" smtClean="0">
                <a:latin typeface="Candara" pitchFamily="34" charset="0"/>
              </a:rPr>
              <a:t>Да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ли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постоји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веза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између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зависних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варијабли</a:t>
            </a:r>
            <a:r>
              <a:rPr lang="vi-VN" sz="2000" dirty="0" smtClean="0">
                <a:latin typeface="Candara" pitchFamily="34" charset="0"/>
              </a:rPr>
              <a:t> </a:t>
            </a:r>
            <a:endParaRPr lang="sr-Cyrl-RS" sz="2000" dirty="0" smtClean="0">
              <a:latin typeface="Candara" pitchFamily="34" charset="0"/>
            </a:endParaRPr>
          </a:p>
          <a:p>
            <a:pPr marL="1076325" indent="-354013"/>
            <a:r>
              <a:rPr lang="sr-Cyrl-RS" sz="2000" dirty="0" smtClean="0">
                <a:latin typeface="Candara" pitchFamily="34" charset="0"/>
              </a:rPr>
              <a:t>Да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ли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постоји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веза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између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независних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варијабли</a:t>
            </a:r>
            <a:r>
              <a:rPr lang="vi-VN" sz="2000" dirty="0" smtClean="0">
                <a:latin typeface="Candara" pitchFamily="34" charset="0"/>
              </a:rPr>
              <a:t> </a:t>
            </a:r>
            <a:endParaRPr lang="sr-Cyrl-RS" sz="2000" dirty="0" smtClean="0">
              <a:latin typeface="Candara" pitchFamily="34" charset="0"/>
            </a:endParaRPr>
          </a:p>
          <a:p>
            <a:r>
              <a:rPr lang="sr-Cyrl-RS" sz="2000" dirty="0" smtClean="0">
                <a:latin typeface="Candara" pitchFamily="34" charset="0"/>
              </a:rPr>
              <a:t>Неопходан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услов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би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се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користила МАНОВА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је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нормална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дистрибуција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вредности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свих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испитиваних</a:t>
            </a:r>
            <a:r>
              <a:rPr lang="vi-VN" sz="2000" dirty="0" smtClean="0">
                <a:latin typeface="Candara" pitchFamily="34" charset="0"/>
              </a:rPr>
              <a:t> </a:t>
            </a:r>
            <a:r>
              <a:rPr lang="sr-Cyrl-RS" sz="2000" dirty="0" smtClean="0">
                <a:latin typeface="Candara" pitchFamily="34" charset="0"/>
              </a:rPr>
              <a:t>континуалних варијабли</a:t>
            </a:r>
          </a:p>
          <a:p>
            <a:pPr>
              <a:buNone/>
            </a:pPr>
            <a:endParaRPr lang="sr-Cyrl-RS" sz="2600" dirty="0" smtClean="0">
              <a:latin typeface="Candara" pitchFamily="34" charset="0"/>
            </a:endParaRPr>
          </a:p>
          <a:p>
            <a:pPr marL="0" indent="0" algn="ctr">
              <a:buNone/>
            </a:pPr>
            <a:r>
              <a:rPr lang="sr-Cyrl-RS" sz="2000" i="1" dirty="0" smtClean="0">
                <a:latin typeface="Candara" pitchFamily="34" charset="0"/>
              </a:rPr>
              <a:t>Поред</a:t>
            </a:r>
            <a:r>
              <a:rPr lang="vi-VN" sz="2000" i="1" dirty="0" smtClean="0">
                <a:latin typeface="Candara" pitchFamily="34" charset="0"/>
              </a:rPr>
              <a:t> </a:t>
            </a:r>
            <a:r>
              <a:rPr lang="sr-Cyrl-RS" sz="2000" i="1" dirty="0" smtClean="0">
                <a:latin typeface="Candara" pitchFamily="34" charset="0"/>
              </a:rPr>
              <a:t>наведених</a:t>
            </a:r>
            <a:r>
              <a:rPr lang="vi-VN" sz="2000" i="1" dirty="0" smtClean="0">
                <a:latin typeface="Candara" pitchFamily="34" charset="0"/>
              </a:rPr>
              <a:t> </a:t>
            </a:r>
            <a:r>
              <a:rPr lang="sr-Cyrl-RS" sz="2000" i="1" dirty="0" smtClean="0">
                <a:latin typeface="Candara" pitchFamily="34" charset="0"/>
              </a:rPr>
              <a:t>статистичких</a:t>
            </a:r>
            <a:r>
              <a:rPr lang="vi-VN" sz="2000" i="1" dirty="0" smtClean="0">
                <a:latin typeface="Candara" pitchFamily="34" charset="0"/>
              </a:rPr>
              <a:t> </a:t>
            </a:r>
            <a:r>
              <a:rPr lang="sr-Cyrl-RS" sz="2000" i="1" dirty="0" smtClean="0">
                <a:latin typeface="Candara" pitchFamily="34" charset="0"/>
              </a:rPr>
              <a:t>тестова</a:t>
            </a:r>
            <a:r>
              <a:rPr lang="vi-VN" sz="2000" i="1" dirty="0" smtClean="0">
                <a:latin typeface="Candara" pitchFamily="34" charset="0"/>
              </a:rPr>
              <a:t>, </a:t>
            </a:r>
            <a:r>
              <a:rPr lang="sr-Cyrl-RS" sz="2000" i="1" dirty="0" smtClean="0">
                <a:latin typeface="Candara" pitchFamily="34" charset="0"/>
              </a:rPr>
              <a:t>користе</a:t>
            </a:r>
            <a:r>
              <a:rPr lang="vi-VN" sz="2000" i="1" dirty="0" smtClean="0">
                <a:latin typeface="Candara" pitchFamily="34" charset="0"/>
              </a:rPr>
              <a:t> </a:t>
            </a:r>
            <a:r>
              <a:rPr lang="sr-Cyrl-RS" sz="2000" i="1" dirty="0" smtClean="0">
                <a:latin typeface="Candara" pitchFamily="34" charset="0"/>
              </a:rPr>
              <a:t>се</a:t>
            </a:r>
            <a:r>
              <a:rPr lang="vi-VN" sz="2000" i="1" dirty="0" smtClean="0">
                <a:latin typeface="Candara" pitchFamily="34" charset="0"/>
              </a:rPr>
              <a:t> </a:t>
            </a:r>
            <a:r>
              <a:rPr lang="sr-Cyrl-RS" sz="2000" i="1" dirty="0" smtClean="0">
                <a:latin typeface="Candara" pitchFamily="34" charset="0"/>
              </a:rPr>
              <a:t>и</a:t>
            </a:r>
            <a:r>
              <a:rPr lang="vi-VN" sz="2000" i="1" dirty="0" smtClean="0">
                <a:latin typeface="Candara" pitchFamily="34" charset="0"/>
              </a:rPr>
              <a:t> </a:t>
            </a:r>
            <a:r>
              <a:rPr lang="sr-Cyrl-RS" sz="2000" i="1" dirty="0" smtClean="0">
                <a:latin typeface="Candara" pitchFamily="34" charset="0"/>
              </a:rPr>
              <a:t>други, у одређеним околностима.</a:t>
            </a:r>
            <a:endParaRPr lang="en-US" sz="2000" i="1" dirty="0" smtClean="0">
              <a:latin typeface="Candara" pitchFamily="34" charset="0"/>
            </a:endParaRP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2800" b="1" dirty="0" smtClean="0">
                <a:latin typeface="Candara" pitchFamily="34" charset="0"/>
              </a:rPr>
              <a:t>Избор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статистичког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теста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за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обраду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података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добијених</a:t>
            </a:r>
            <a:r>
              <a:rPr lang="vi-VN" sz="2800" b="1" dirty="0" smtClean="0">
                <a:latin typeface="Candara" pitchFamily="34" charset="0"/>
              </a:rPr>
              <a:t> </a:t>
            </a:r>
            <a:r>
              <a:rPr lang="sr-Cyrl-RS" sz="2800" b="1" dirty="0" smtClean="0">
                <a:latin typeface="Candara" pitchFamily="34" charset="0"/>
              </a:rPr>
              <a:t>студијом 4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74"/>
            <a:ext cx="8229600" cy="1143000"/>
          </a:xfrm>
        </p:spPr>
        <p:txBody>
          <a:bodyPr/>
          <a:lstStyle/>
          <a:p>
            <a:r>
              <a:rPr lang="sr-Cyrl-RS" sz="3000" b="1" dirty="0" smtClean="0">
                <a:latin typeface="Candara" pitchFamily="34" charset="0"/>
              </a:rPr>
              <a:t>Етички аспекти</a:t>
            </a:r>
            <a:endParaRPr lang="en-US" sz="3000" b="1" dirty="0"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25963"/>
          </a:xfrm>
        </p:spPr>
        <p:txBody>
          <a:bodyPr/>
          <a:lstStyle/>
          <a:p>
            <a:r>
              <a:rPr lang="sr-Cyrl-RS" sz="2200" dirty="0" smtClean="0">
                <a:latin typeface="Candara" pitchFamily="34" charset="0"/>
              </a:rPr>
              <a:t>Поштовање међународно признатих етичких принципа (Хелсиншка декларација Светске медицинске асоцијације о етичким принципима медицинских истраживања, Конвенција о људским правима и биомедицини, Смернице добре клиничке праксе у клиничком испитивању...).</a:t>
            </a:r>
          </a:p>
          <a:p>
            <a:r>
              <a:rPr lang="sr-Cyrl-RS" sz="2200" dirty="0" smtClean="0">
                <a:latin typeface="Candara" pitchFamily="34" charset="0"/>
              </a:rPr>
              <a:t>Одобрење Етичког одбора надлежне институције за извођење студије.</a:t>
            </a:r>
          </a:p>
          <a:p>
            <a:r>
              <a:rPr lang="sr-Cyrl-RS" sz="2200" smtClean="0">
                <a:latin typeface="Candara" pitchFamily="34" charset="0"/>
              </a:rPr>
              <a:t>Остали релевантни </a:t>
            </a:r>
            <a:r>
              <a:rPr lang="sr-Cyrl-RS" sz="2200" dirty="0" smtClean="0">
                <a:latin typeface="Candara" pitchFamily="34" charset="0"/>
              </a:rPr>
              <a:t>поступци у </a:t>
            </a:r>
            <a:r>
              <a:rPr lang="sr-Cyrl-RS" sz="2200" smtClean="0">
                <a:latin typeface="Candara" pitchFamily="34" charset="0"/>
              </a:rPr>
              <a:t>раду и адекватна документација.</a:t>
            </a:r>
            <a:endParaRPr lang="sr-Cyrl-RS" sz="2200" dirty="0" smtClean="0">
              <a:latin typeface="Candara" pitchFamily="34" charset="0"/>
            </a:endParaRP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400" b="1" dirty="0" smtClean="0">
                <a:latin typeface="Candara" pitchFamily="34" charset="0"/>
              </a:rPr>
              <a:t>Елементи/структура плана истраживања</a:t>
            </a:r>
            <a:endParaRPr lang="en-US" sz="3400" b="1" dirty="0" smtClean="0">
              <a:latin typeface="Candara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00174"/>
            <a:ext cx="8258175" cy="4757737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400" dirty="0" smtClean="0">
                <a:latin typeface="Candara" pitchFamily="34" charset="0"/>
              </a:rPr>
              <a:t>Постављање истраживачког питања</a:t>
            </a:r>
          </a:p>
          <a:p>
            <a:pPr eaLnBrk="1" hangingPunct="1">
              <a:defRPr/>
            </a:pPr>
            <a:r>
              <a:rPr lang="sr-Cyrl-CS" sz="2400" dirty="0" smtClean="0">
                <a:latin typeface="Candara" pitchFamily="34" charset="0"/>
              </a:rPr>
              <a:t>Методе истр</a:t>
            </a:r>
            <a:r>
              <a:rPr lang="sr-Latn-RS" sz="2400" dirty="0" smtClean="0">
                <a:latin typeface="Candara" pitchFamily="34" charset="0"/>
              </a:rPr>
              <a:t>a</a:t>
            </a:r>
            <a:r>
              <a:rPr lang="sr-Cyrl-CS" sz="2400" dirty="0" smtClean="0">
                <a:latin typeface="Candara" pitchFamily="34" charset="0"/>
              </a:rPr>
              <a:t>живања и одабир врсте студије</a:t>
            </a:r>
          </a:p>
          <a:p>
            <a:pPr eaLnBrk="1" hangingPunct="1">
              <a:defRPr/>
            </a:pPr>
            <a:r>
              <a:rPr lang="sr-Cyrl-CS" sz="2400" dirty="0" smtClean="0">
                <a:latin typeface="Candara" pitchFamily="34" charset="0"/>
              </a:rPr>
              <a:t>Дефинисање испитаника</a:t>
            </a:r>
            <a:r>
              <a:rPr lang="sr-Latn-RS" sz="2400" dirty="0" smtClean="0">
                <a:latin typeface="Candara" pitchFamily="34" charset="0"/>
              </a:rPr>
              <a:t> </a:t>
            </a:r>
            <a:r>
              <a:rPr lang="sr-Cyrl-CS" sz="2400" dirty="0" smtClean="0">
                <a:latin typeface="Candara" pitchFamily="34" charset="0"/>
              </a:rPr>
              <a:t>(критеријуми за селекцију, узорковање) </a:t>
            </a:r>
          </a:p>
          <a:p>
            <a:pPr eaLnBrk="1" hangingPunct="1">
              <a:defRPr/>
            </a:pPr>
            <a:r>
              <a:rPr lang="sr-Cyrl-CS" sz="2400" dirty="0" smtClean="0">
                <a:latin typeface="Candara" pitchFamily="34" charset="0"/>
              </a:rPr>
              <a:t>Одређивање варијабли (независне варијабле (узроци), зависне варијабле (исходи), “збуњујуће варијабле”)</a:t>
            </a:r>
          </a:p>
          <a:p>
            <a:pPr eaLnBrk="1" hangingPunct="1">
              <a:defRPr/>
            </a:pPr>
            <a:r>
              <a:rPr lang="sr-Cyrl-CS" sz="2400" dirty="0" smtClean="0">
                <a:latin typeface="Candara" pitchFamily="34" charset="0"/>
              </a:rPr>
              <a:t>Статистичка питања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85804" y="357166"/>
            <a:ext cx="8229600" cy="928694"/>
          </a:xfrm>
        </p:spPr>
        <p:txBody>
          <a:bodyPr/>
          <a:lstStyle/>
          <a:p>
            <a:pPr eaLnBrk="1" hangingPunct="1"/>
            <a:r>
              <a:rPr lang="sr-Cyrl-CS" sz="3200" b="1" dirty="0" smtClean="0">
                <a:latin typeface="Candara" pitchFamily="34" charset="0"/>
              </a:rPr>
              <a:t>Постављање истраживачког питања</a:t>
            </a:r>
            <a:endParaRPr lang="en-US" sz="3200" b="1" dirty="0" smtClean="0">
              <a:latin typeface="Candara" pitchFamily="34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403367"/>
            <a:ext cx="8286808" cy="4525963"/>
          </a:xfrm>
        </p:spPr>
        <p:txBody>
          <a:bodyPr/>
          <a:lstStyle/>
          <a:p>
            <a:pPr eaLnBrk="1" hangingPunct="1">
              <a:spcBef>
                <a:spcPts val="480"/>
              </a:spcBef>
              <a:defRPr/>
            </a:pPr>
            <a:r>
              <a:rPr lang="sr-Cyrl-CS" sz="2400" dirty="0" smtClean="0">
                <a:latin typeface="Candara" pitchFamily="34" charset="0"/>
              </a:rPr>
              <a:t>Истраживачко питање је циљ студије, дилема/нејасност коју истраживач жели да разреши адекватним приступом односно мерењима на одређеним испитаницима.</a:t>
            </a:r>
          </a:p>
          <a:p>
            <a:pPr eaLnBrk="1" hangingPunct="1">
              <a:spcBef>
                <a:spcPts val="480"/>
              </a:spcBef>
              <a:defRPr/>
            </a:pPr>
            <a:r>
              <a:rPr lang="sr-Cyrl-CS" sz="2400" dirty="0" smtClean="0">
                <a:latin typeface="Candara" pitchFamily="34" charset="0"/>
              </a:rPr>
              <a:t>Елементи истраживачког питања:</a:t>
            </a:r>
          </a:p>
          <a:p>
            <a:pPr marL="742950" indent="-387350" eaLnBrk="1" hangingPunct="1">
              <a:spcBef>
                <a:spcPts val="480"/>
              </a:spcBef>
              <a:defRPr/>
            </a:pPr>
            <a:r>
              <a:rPr lang="sr-Cyrl-CS" sz="2400" dirty="0" smtClean="0">
                <a:latin typeface="Candara" pitchFamily="34" charset="0"/>
              </a:rPr>
              <a:t>Узрок (независна варијабла)</a:t>
            </a:r>
          </a:p>
          <a:p>
            <a:pPr marL="742950" indent="-387350" eaLnBrk="1" hangingPunct="1">
              <a:spcBef>
                <a:spcPts val="480"/>
              </a:spcBef>
              <a:defRPr/>
            </a:pPr>
            <a:r>
              <a:rPr lang="sr-Cyrl-CS" sz="2400" dirty="0" smtClean="0">
                <a:latin typeface="Candara" pitchFamily="34" charset="0"/>
              </a:rPr>
              <a:t>Исход (зависна варијабла)</a:t>
            </a:r>
          </a:p>
          <a:p>
            <a:pPr marL="742950" indent="-387350" eaLnBrk="1" hangingPunct="1">
              <a:spcBef>
                <a:spcPts val="480"/>
              </a:spcBef>
              <a:defRPr/>
            </a:pPr>
            <a:r>
              <a:rPr lang="sr-Cyrl-CS" sz="2400" dirty="0" smtClean="0">
                <a:latin typeface="Candara" pitchFamily="34" charset="0"/>
              </a:rPr>
              <a:t>Популација</a:t>
            </a:r>
          </a:p>
          <a:p>
            <a:pPr marL="358775" indent="-358775" eaLnBrk="1" hangingPunct="1">
              <a:spcBef>
                <a:spcPts val="480"/>
              </a:spcBef>
              <a:tabLst>
                <a:tab pos="358775" algn="l"/>
              </a:tabLst>
              <a:defRPr/>
            </a:pPr>
            <a:r>
              <a:rPr lang="sr-Cyrl-CS" sz="2400" dirty="0" smtClean="0">
                <a:latin typeface="Candara" pitchFamily="34" charset="0"/>
              </a:rPr>
              <a:t>Одлике доброг истраживачког питања:</a:t>
            </a:r>
          </a:p>
          <a:p>
            <a:pPr marL="717550" indent="-358775" eaLnBrk="1" hangingPunct="1">
              <a:spcBef>
                <a:spcPts val="480"/>
              </a:spcBef>
            </a:pPr>
            <a:r>
              <a:rPr lang="sr-Cyrl-CS" sz="2400" dirty="0" smtClean="0">
                <a:latin typeface="Candara" pitchFamily="34" charset="0"/>
              </a:rPr>
              <a:t>Изводљивост</a:t>
            </a:r>
          </a:p>
          <a:p>
            <a:pPr marL="717550" indent="-358775" eaLnBrk="1" hangingPunct="1">
              <a:spcBef>
                <a:spcPts val="480"/>
              </a:spcBef>
            </a:pPr>
            <a:r>
              <a:rPr lang="sr-Cyrl-CS" sz="2400" dirty="0" smtClean="0">
                <a:latin typeface="Candara" pitchFamily="34" charset="0"/>
              </a:rPr>
              <a:t>Иновативност</a:t>
            </a:r>
          </a:p>
          <a:p>
            <a:pPr marL="717550" indent="-358775" eaLnBrk="1" hangingPunct="1">
              <a:spcBef>
                <a:spcPts val="480"/>
              </a:spcBef>
            </a:pPr>
            <a:r>
              <a:rPr lang="sr-Cyrl-CS" sz="2400" dirty="0" smtClean="0">
                <a:latin typeface="Candara" pitchFamily="34" charset="0"/>
              </a:rPr>
              <a:t>Значајност односно применљивост у друштву/пракси</a:t>
            </a:r>
          </a:p>
          <a:p>
            <a:pPr marL="358775" indent="-358775" eaLnBrk="1" hangingPunct="1">
              <a:tabLst>
                <a:tab pos="358775" algn="l"/>
              </a:tabLst>
              <a:defRPr/>
            </a:pPr>
            <a:endParaRPr lang="sr-Cyrl-CS" sz="2400" dirty="0" smtClean="0">
              <a:latin typeface="Candara" pitchFamily="34" charset="0"/>
            </a:endParaRPr>
          </a:p>
          <a:p>
            <a:pPr marL="742950" indent="-387350" eaLnBrk="1" hangingPunct="1">
              <a:defRPr/>
            </a:pPr>
            <a:endParaRPr lang="sr-Cyrl-CS" sz="2400" dirty="0" smtClean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200" b="1" dirty="0" smtClean="0">
                <a:latin typeface="Candara" pitchFamily="34" charset="0"/>
              </a:rPr>
              <a:t>Како настаје истраживачко питање?</a:t>
            </a:r>
            <a:endParaRPr lang="en-US" sz="3200" b="1" dirty="0" smtClean="0">
              <a:latin typeface="Candara" pitchFamily="34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00174"/>
            <a:ext cx="8229600" cy="4525962"/>
          </a:xfrm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lang="sr-Cyrl-CS" sz="2400" dirty="0" smtClean="0">
                <a:latin typeface="Candara" pitchFamily="34" charset="0"/>
              </a:rPr>
              <a:t>Из праксе, кроз пажљиво разматрање уочених и још недовољно разрешених недоумица.</a:t>
            </a:r>
          </a:p>
          <a:p>
            <a:pPr eaLnBrk="1" hangingPunct="1">
              <a:spcBef>
                <a:spcPts val="600"/>
              </a:spcBef>
            </a:pPr>
            <a:r>
              <a:rPr lang="sr-Cyrl-CS" sz="2400" dirty="0" smtClean="0">
                <a:latin typeface="Candara" pitchFamily="34" charset="0"/>
              </a:rPr>
              <a:t>Из дугог и свеобухватног читања објављене литературе из области од истраживачког интереса</a:t>
            </a:r>
          </a:p>
          <a:p>
            <a:pPr eaLnBrk="1" hangingPunct="1">
              <a:spcBef>
                <a:spcPts val="600"/>
              </a:spcBef>
            </a:pPr>
            <a:r>
              <a:rPr lang="sr-Cyrl-CS" sz="2400" dirty="0" smtClean="0">
                <a:latin typeface="Candara" pitchFamily="34" charset="0"/>
              </a:rPr>
              <a:t>Из разговора са искусним ментором или одређеном истраживачком групом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200" b="1" dirty="0" smtClean="0">
                <a:latin typeface="Candara" pitchFamily="34" charset="0"/>
              </a:rPr>
              <a:t>Методе истраживања</a:t>
            </a:r>
            <a:endParaRPr lang="en-US" sz="3200" b="1" dirty="0"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474805"/>
            <a:ext cx="8358246" cy="4740277"/>
          </a:xfrm>
        </p:spPr>
        <p:txBody>
          <a:bodyPr/>
          <a:lstStyle/>
          <a:p>
            <a:r>
              <a:rPr lang="sr-Cyrl-RS" sz="2600" dirty="0" smtClean="0">
                <a:latin typeface="Candara" pitchFamily="34" charset="0"/>
              </a:rPr>
              <a:t>Експериментални метод </a:t>
            </a:r>
          </a:p>
          <a:p>
            <a:r>
              <a:rPr lang="sr-Cyrl-RS" sz="2600" dirty="0" smtClean="0">
                <a:latin typeface="Candara" pitchFamily="34" charset="0"/>
              </a:rPr>
              <a:t>Опсервациони метод</a:t>
            </a:r>
          </a:p>
          <a:p>
            <a:r>
              <a:rPr lang="sr-Cyrl-RS" sz="2600" dirty="0" smtClean="0">
                <a:latin typeface="Candara" pitchFamily="34" charset="0"/>
              </a:rPr>
              <a:t>Теоријски метод</a:t>
            </a:r>
            <a:endParaRPr lang="en-US" sz="2600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200" b="1" dirty="0" smtClean="0">
                <a:latin typeface="Candara" pitchFamily="34" charset="0"/>
              </a:rPr>
              <a:t>Експериментални метод</a:t>
            </a:r>
            <a:endParaRPr lang="en-US" sz="3200" b="1" dirty="0"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/>
          <a:lstStyle/>
          <a:p>
            <a:r>
              <a:rPr lang="sr-Cyrl-RS" sz="2400" dirty="0" smtClean="0">
                <a:latin typeface="Candara" pitchFamily="34" charset="0"/>
              </a:rPr>
              <a:t>Базира се на контролисаној примени једног, издвојеног независног фактора и мониторингу интензитета ефекта истог (зависна варијабла) на популацији која је предмет истраживања.</a:t>
            </a:r>
          </a:p>
          <a:p>
            <a:r>
              <a:rPr lang="sr-Cyrl-RS" sz="2400" dirty="0" smtClean="0">
                <a:latin typeface="Candara" pitchFamily="34" charset="0"/>
              </a:rPr>
              <a:t>Остали фактори </a:t>
            </a:r>
            <a:r>
              <a:rPr lang="sr-Latn-RS" sz="2400" dirty="0" smtClean="0">
                <a:latin typeface="Candara" pitchFamily="34" charset="0"/>
              </a:rPr>
              <a:t>(</a:t>
            </a:r>
            <a:r>
              <a:rPr lang="sr-Cyrl-RS" sz="2400" dirty="0" smtClean="0">
                <a:latin typeface="Candara" pitchFamily="34" charset="0"/>
              </a:rPr>
              <a:t>друге независне, као и збуњујуће варијабле) који могу утицати на зависну варијаблу (исход) строго се контролишу кроз постављање екперименталних услова или кроз искључивање појединих субјеката истраживања.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200" b="1" dirty="0" smtClean="0">
                <a:latin typeface="Candara" pitchFamily="34" charset="0"/>
              </a:rPr>
              <a:t>Опсервациони метод</a:t>
            </a:r>
            <a:endParaRPr lang="en-US" sz="3200" b="1" dirty="0"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/>
          <a:lstStyle/>
          <a:p>
            <a:r>
              <a:rPr lang="sr-Cyrl-RS" sz="2400" dirty="0" smtClean="0">
                <a:latin typeface="Candara" pitchFamily="34" charset="0"/>
              </a:rPr>
              <a:t>Са популацијом се поступа исто као и изван студије, а истраживач само нотира све оно шта се са њом догађа.</a:t>
            </a:r>
          </a:p>
          <a:p>
            <a:r>
              <a:rPr lang="sr-Cyrl-RS" sz="2400" dirty="0" smtClean="0">
                <a:latin typeface="Candara" pitchFamily="34" charset="0"/>
              </a:rPr>
              <a:t>Поред “водеће” независне варијабле, бележе се и остале како независне, тако и постојеће збуњујуће варијабле. </a:t>
            </a:r>
          </a:p>
          <a:p>
            <a:r>
              <a:rPr lang="sr-Cyrl-RS" sz="2400" dirty="0" smtClean="0">
                <a:latin typeface="Candara" pitchFamily="34" charset="0"/>
              </a:rPr>
              <a:t>Обрадом резултата применом статистичкх метода потом се процењује реални утицај главне независне варијабле на исход.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200" b="1" dirty="0" smtClean="0">
                <a:latin typeface="Candara" pitchFamily="34" charset="0"/>
              </a:rPr>
              <a:t>Теоријски метод</a:t>
            </a:r>
            <a:endParaRPr lang="en-US" sz="3200" b="1" dirty="0"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/>
          <a:lstStyle/>
          <a:p>
            <a:r>
              <a:rPr lang="sr-Cyrl-RS" sz="2400" dirty="0" smtClean="0">
                <a:latin typeface="Candara" pitchFamily="34" charset="0"/>
              </a:rPr>
              <a:t>Заснива се на покушају да се објасне актуелни догађаји или они који ће се догодити у популацији уз помоћ постављања вербалних или математичких теорија и/или модела. </a:t>
            </a:r>
          </a:p>
          <a:p>
            <a:r>
              <a:rPr lang="sr-Cyrl-RS" sz="2400" dirty="0" smtClean="0">
                <a:latin typeface="Candara" pitchFamily="34" charset="0"/>
              </a:rPr>
              <a:t>Поступком валидације проверава се усаглашеност резултата модела и стварности.</a:t>
            </a:r>
          </a:p>
          <a:p>
            <a:r>
              <a:rPr lang="sr-Cyrl-RS" sz="2400" dirty="0" smtClean="0">
                <a:latin typeface="Candara" pitchFamily="34" charset="0"/>
              </a:rPr>
              <a:t>Аспекти валидације: концептуална провера, провера улазних података у теорију или модел, контрола калкулација, упоређење резултата теорије/модела и резултата других метода истраживања исте тематике</a:t>
            </a:r>
            <a:endParaRPr lang="en-US" sz="2400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3097</TotalTime>
  <Words>1945</Words>
  <Application>Microsoft Office PowerPoint</Application>
  <PresentationFormat>On-screen Show (4:3)</PresentationFormat>
  <Paragraphs>169</Paragraphs>
  <Slides>29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Default Design</vt:lpstr>
      <vt:lpstr>Equation</vt:lpstr>
      <vt:lpstr>Методологија и дизајн клиничких истраживања - Поједини аспекти -   Проф. др Марко Фолић</vt:lpstr>
      <vt:lpstr>Дизајн истраживања</vt:lpstr>
      <vt:lpstr>Елементи/структура плана истраживања</vt:lpstr>
      <vt:lpstr>Постављање истраживачког питања</vt:lpstr>
      <vt:lpstr>Како настаје истраживачко питање?</vt:lpstr>
      <vt:lpstr>Методе истраживања</vt:lpstr>
      <vt:lpstr>Експериментални метод</vt:lpstr>
      <vt:lpstr>Опсервациони метод</vt:lpstr>
      <vt:lpstr>Теоријски метод</vt:lpstr>
      <vt:lpstr>Поједине врсте студија</vt:lpstr>
      <vt:lpstr>Slide 11</vt:lpstr>
      <vt:lpstr>Дефинисање испитаника  (критеријуми за селекцију, узорковање)</vt:lpstr>
      <vt:lpstr>Критеријуми за избор испитаника</vt:lpstr>
      <vt:lpstr>Критеријуми за избор испитаника</vt:lpstr>
      <vt:lpstr>Узорковање</vt:lpstr>
      <vt:lpstr>Случајни узорак</vt:lpstr>
      <vt:lpstr>Врсте случајног узорка</vt:lpstr>
      <vt:lpstr>Студијске варијабле</vt:lpstr>
      <vt:lpstr>Статистичка питања</vt:lpstr>
      <vt:lpstr>Израчунавање величине студијских група на основу жељене снаге студије 1</vt:lpstr>
      <vt:lpstr>Израчунавање величине студијских група на основу жељене снаге студије 2</vt:lpstr>
      <vt:lpstr>Две студијске групе, континуална варијабла</vt:lpstr>
      <vt:lpstr>Две студијске групе,  категоријска дихотома варијабла</vt:lpstr>
      <vt:lpstr>Три или више студијских група, континуална или категоријска варијабла</vt:lpstr>
      <vt:lpstr>Избор статистичког теста за обраду података добијених студијом 1 </vt:lpstr>
      <vt:lpstr>Slide 26</vt:lpstr>
      <vt:lpstr>Избор статистичког теста за обраду података добијених студијом 3 </vt:lpstr>
      <vt:lpstr>Избор статистичког теста за обраду података добијених студијом 4 </vt:lpstr>
      <vt:lpstr>Етички аспекти</vt:lpstr>
    </vt:vector>
  </TitlesOfParts>
  <Company>MF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Marko</cp:lastModifiedBy>
  <cp:revision>993</cp:revision>
  <dcterms:created xsi:type="dcterms:W3CDTF">2006-03-11T08:56:58Z</dcterms:created>
  <dcterms:modified xsi:type="dcterms:W3CDTF">2020-05-11T10:02:27Z</dcterms:modified>
</cp:coreProperties>
</file>